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2"/>
  </p:notesMasterIdLst>
  <p:sldIdLst>
    <p:sldId id="256" r:id="rId2"/>
    <p:sldId id="398" r:id="rId3"/>
    <p:sldId id="399" r:id="rId4"/>
    <p:sldId id="397" r:id="rId5"/>
    <p:sldId id="400" r:id="rId6"/>
    <p:sldId id="402" r:id="rId7"/>
    <p:sldId id="401" r:id="rId8"/>
    <p:sldId id="403" r:id="rId9"/>
    <p:sldId id="406" r:id="rId10"/>
    <p:sldId id="407" r:id="rId11"/>
    <p:sldId id="408" r:id="rId12"/>
    <p:sldId id="409" r:id="rId13"/>
    <p:sldId id="410" r:id="rId14"/>
    <p:sldId id="411" r:id="rId15"/>
    <p:sldId id="412" r:id="rId16"/>
    <p:sldId id="413" r:id="rId17"/>
    <p:sldId id="547" r:id="rId18"/>
    <p:sldId id="550" r:id="rId19"/>
    <p:sldId id="416" r:id="rId20"/>
    <p:sldId id="414" r:id="rId21"/>
    <p:sldId id="548" r:id="rId22"/>
    <p:sldId id="549" r:id="rId23"/>
    <p:sldId id="539" r:id="rId24"/>
    <p:sldId id="540" r:id="rId25"/>
    <p:sldId id="542" r:id="rId26"/>
    <p:sldId id="543" r:id="rId27"/>
    <p:sldId id="544" r:id="rId28"/>
    <p:sldId id="545" r:id="rId29"/>
    <p:sldId id="546" r:id="rId30"/>
    <p:sldId id="420" r:id="rId31"/>
    <p:sldId id="421" r:id="rId32"/>
    <p:sldId id="422" r:id="rId33"/>
    <p:sldId id="423" r:id="rId34"/>
    <p:sldId id="424" r:id="rId35"/>
    <p:sldId id="425" r:id="rId36"/>
    <p:sldId id="426" r:id="rId37"/>
    <p:sldId id="427" r:id="rId38"/>
    <p:sldId id="561" r:id="rId39"/>
    <p:sldId id="562" r:id="rId40"/>
    <p:sldId id="563" r:id="rId41"/>
    <p:sldId id="566" r:id="rId42"/>
    <p:sldId id="567" r:id="rId43"/>
    <p:sldId id="568" r:id="rId44"/>
    <p:sldId id="569" r:id="rId45"/>
    <p:sldId id="570" r:id="rId46"/>
    <p:sldId id="571" r:id="rId47"/>
    <p:sldId id="565" r:id="rId48"/>
    <p:sldId id="429" r:id="rId49"/>
    <p:sldId id="430" r:id="rId50"/>
    <p:sldId id="432" r:id="rId51"/>
    <p:sldId id="431" r:id="rId52"/>
    <p:sldId id="575" r:id="rId53"/>
    <p:sldId id="551" r:id="rId54"/>
    <p:sldId id="552" r:id="rId55"/>
    <p:sldId id="553" r:id="rId56"/>
    <p:sldId id="554" r:id="rId57"/>
    <p:sldId id="555" r:id="rId58"/>
    <p:sldId id="556" r:id="rId59"/>
    <p:sldId id="607" r:id="rId60"/>
    <p:sldId id="557" r:id="rId61"/>
    <p:sldId id="573" r:id="rId62"/>
    <p:sldId id="558" r:id="rId63"/>
    <p:sldId id="434" r:id="rId64"/>
    <p:sldId id="560" r:id="rId65"/>
    <p:sldId id="574" r:id="rId66"/>
    <p:sldId id="572" r:id="rId67"/>
    <p:sldId id="441" r:id="rId68"/>
    <p:sldId id="442" r:id="rId69"/>
    <p:sldId id="443" r:id="rId70"/>
    <p:sldId id="444" r:id="rId71"/>
    <p:sldId id="445" r:id="rId72"/>
    <p:sldId id="446" r:id="rId73"/>
    <p:sldId id="447" r:id="rId74"/>
    <p:sldId id="448" r:id="rId75"/>
    <p:sldId id="449" r:id="rId76"/>
    <p:sldId id="450" r:id="rId77"/>
    <p:sldId id="452" r:id="rId78"/>
    <p:sldId id="453" r:id="rId79"/>
    <p:sldId id="454" r:id="rId80"/>
    <p:sldId id="510" r:id="rId81"/>
    <p:sldId id="511" r:id="rId82"/>
    <p:sldId id="512" r:id="rId83"/>
    <p:sldId id="514" r:id="rId84"/>
    <p:sldId id="515" r:id="rId85"/>
    <p:sldId id="516" r:id="rId86"/>
    <p:sldId id="517" r:id="rId87"/>
    <p:sldId id="518" r:id="rId88"/>
    <p:sldId id="577" r:id="rId89"/>
    <p:sldId id="578" r:id="rId90"/>
    <p:sldId id="602" r:id="rId91"/>
    <p:sldId id="579" r:id="rId92"/>
    <p:sldId id="580" r:id="rId93"/>
    <p:sldId id="581" r:id="rId94"/>
    <p:sldId id="582" r:id="rId95"/>
    <p:sldId id="583" r:id="rId96"/>
    <p:sldId id="584" r:id="rId97"/>
    <p:sldId id="603" r:id="rId98"/>
    <p:sldId id="604" r:id="rId99"/>
    <p:sldId id="585" r:id="rId100"/>
    <p:sldId id="586" r:id="rId101"/>
    <p:sldId id="587" r:id="rId102"/>
    <p:sldId id="605" r:id="rId103"/>
    <p:sldId id="588" r:id="rId104"/>
    <p:sldId id="589" r:id="rId105"/>
    <p:sldId id="591" r:id="rId106"/>
    <p:sldId id="592" r:id="rId107"/>
    <p:sldId id="593" r:id="rId108"/>
    <p:sldId id="594" r:id="rId109"/>
    <p:sldId id="595" r:id="rId110"/>
    <p:sldId id="596" r:id="rId111"/>
    <p:sldId id="597" r:id="rId112"/>
    <p:sldId id="598" r:id="rId113"/>
    <p:sldId id="599" r:id="rId114"/>
    <p:sldId id="606" r:id="rId115"/>
    <p:sldId id="600" r:id="rId116"/>
    <p:sldId id="601" r:id="rId117"/>
    <p:sldId id="608" r:id="rId118"/>
    <p:sldId id="609" r:id="rId119"/>
    <p:sldId id="509" r:id="rId120"/>
    <p:sldId id="610" r:id="rId1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25" autoAdjust="0"/>
    <p:restoredTop sz="86386" autoAdjust="0"/>
  </p:normalViewPr>
  <p:slideViewPr>
    <p:cSldViewPr snapToGrid="0">
      <p:cViewPr varScale="1">
        <p:scale>
          <a:sx n="96" d="100"/>
          <a:sy n="96" d="100"/>
        </p:scale>
        <p:origin x="58" y="1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3451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977F8-3E42-4D2A-A4DC-F4B264B16EDD}" type="datetimeFigureOut">
              <a:rPr lang="ru-RU" smtClean="0"/>
              <a:pPr/>
              <a:t>13.04.2025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48B18-7091-455F-8262-9BD54CB172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234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48B18-7091-455F-8262-9BD54CB17266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420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48B18-7091-455F-8262-9BD54CB17266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560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60FA9A-DD76-4A7D-B236-5D389263AE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395FF75-C45F-4CC9-B98B-912ABC7A93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5646A01-D67E-40DA-A94A-107D2C998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9726-F442-4F8B-8640-2A18E777A19A}" type="datetimeFigureOut">
              <a:rPr lang="ru-RU" smtClean="0"/>
              <a:pPr/>
              <a:t>13.04.2025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3617553-F616-4790-A58A-722B0D887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D2CE4ED-28B1-4D16-BCB2-A2C5F0500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0C43-1267-481B-B5FB-97FF7E0F9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975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A3007A-6765-4321-BC1F-58B314699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8FD6DD0-A8CB-4D00-BEBF-335F21213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4EED08C-EEED-4E15-92E4-C73D0E58A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9726-F442-4F8B-8640-2A18E777A19A}" type="datetimeFigureOut">
              <a:rPr lang="ru-RU" smtClean="0"/>
              <a:pPr/>
              <a:t>13.04.2025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7623FF0-E948-4D06-AABE-C497C3D06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16EEECD-D15E-4648-967A-FA52F8A2C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0C43-1267-481B-B5FB-97FF7E0F9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892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B5A74B17-798A-43F0-B298-030B02C4A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DB46C5B-4176-43C6-AD7F-7B5DBF7860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800C46E-E617-472B-B862-4C005D6FC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9726-F442-4F8B-8640-2A18E777A19A}" type="datetimeFigureOut">
              <a:rPr lang="ru-RU" smtClean="0"/>
              <a:pPr/>
              <a:t>13.04.2025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3789867-63D7-4ED0-88ED-D187B5195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92FAD03-14B1-4425-AD42-5DFEB88E1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0C43-1267-481B-B5FB-97FF7E0F9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457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CDC23B-AC1D-4CCD-B65E-2B6CA0455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44C8D99-A6D5-44E1-AE4C-817FC2C55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B3A65F-896D-48A7-BB69-1BAB949D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9726-F442-4F8B-8640-2A18E777A19A}" type="datetimeFigureOut">
              <a:rPr lang="ru-RU" smtClean="0"/>
              <a:pPr/>
              <a:t>13.04.2025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0AE4A-E87D-4708-8347-72663C1A7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C3EF207-76CB-464C-B1E5-0326D64D4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0C43-1267-481B-B5FB-97FF7E0F9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646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4DE91D-A6AE-4D0D-B698-71C516803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0D64ECE-4657-4646-A54D-89D0F0151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C69ABEB-3648-40B2-8917-8549B2360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9726-F442-4F8B-8640-2A18E777A19A}" type="datetimeFigureOut">
              <a:rPr lang="ru-RU" smtClean="0"/>
              <a:pPr/>
              <a:t>13.04.2025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FF2AB8D-8B44-4EEF-B5CD-CBD304264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D53EA60-55D1-4A71-AE8D-BE6F8A978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0C43-1267-481B-B5FB-97FF7E0F9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42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1EE4EB-56B9-40A3-BE6A-77DA11D6F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A2BAD9C-6C12-4CE1-81FD-5112BA1BC9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F432F3F-4004-4E31-BE78-B1C583F1C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AF4A7FF-1FDE-4759-BC1C-189B123F8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9726-F442-4F8B-8640-2A18E777A19A}" type="datetimeFigureOut">
              <a:rPr lang="ru-RU" smtClean="0"/>
              <a:pPr/>
              <a:t>13.04.2025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00CC02F-C804-4A60-9E3B-BDCAB4485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AFB6C82-3140-412B-A714-B0C43161A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0C43-1267-481B-B5FB-97FF7E0F9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755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6C54FE-6B1D-415F-855D-1899DAC1B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23BE0D7-E11C-4862-BC9B-843473E63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CA459E7-CA23-4C2C-BA8A-0D509953B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FDCCA7F-6440-49B2-8D28-32A9A033C5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961ABA0-A463-44CA-B4D8-F9A20286FD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B5E422F-3A51-465C-B68E-09C025BAC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9726-F442-4F8B-8640-2A18E777A19A}" type="datetimeFigureOut">
              <a:rPr lang="ru-RU" smtClean="0"/>
              <a:pPr/>
              <a:t>13.04.2025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3CA6DEE-52C8-4E01-BFF0-66BFB0BB0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4B7C7361-629F-4234-B4FB-49167A5BB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0C43-1267-481B-B5FB-97FF7E0F9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651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1C92BD-FF87-4990-976E-07724CFA2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1AA76C6-86E8-4806-BEAA-649766DE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9726-F442-4F8B-8640-2A18E777A19A}" type="datetimeFigureOut">
              <a:rPr lang="ru-RU" smtClean="0"/>
              <a:pPr/>
              <a:t>13.04.2025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8F468EF-1BB8-4900-90D3-FC9085DB2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A26060B-B432-490B-AA19-2B5CD6729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0C43-1267-481B-B5FB-97FF7E0F9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407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283862B-68EA-4B7E-BB15-9D76F1F4C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9726-F442-4F8B-8640-2A18E777A19A}" type="datetimeFigureOut">
              <a:rPr lang="ru-RU" smtClean="0"/>
              <a:pPr/>
              <a:t>13.04.2025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CE3DDA6-2104-443E-AAC7-2FA8496A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05461F0-FF8D-43BC-8425-0C69A981B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0C43-1267-481B-B5FB-97FF7E0F9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17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F88D68-930D-4C66-97AA-625EDFF57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050F8CB-F53D-49FA-9050-C05646320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E43B6B0-2EB4-4056-A283-470006408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F61D895-0407-49C1-9481-5160461A6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9726-F442-4F8B-8640-2A18E777A19A}" type="datetimeFigureOut">
              <a:rPr lang="ru-RU" smtClean="0"/>
              <a:pPr/>
              <a:t>13.04.2025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3B2A14D-6AEE-4C52-8E6E-DEF517D55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8E1832A-6EC0-427E-A26A-D0E8E1DA7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0C43-1267-481B-B5FB-97FF7E0F9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26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9A88B0-B699-43F3-BE52-96358CD58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F75E5BE-B207-4782-B520-65B8D62619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4DB957D-D353-4F87-90F6-331BF62DB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1B16FED-B33A-4360-AA30-A15389911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9726-F442-4F8B-8640-2A18E777A19A}" type="datetimeFigureOut">
              <a:rPr lang="ru-RU" smtClean="0"/>
              <a:pPr/>
              <a:t>13.04.2025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E5D51FB-D424-4652-A2B5-27FFB4903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D0603F7-F627-4A37-A156-0AB58C347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0C43-1267-481B-B5FB-97FF7E0F9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538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A6F7BB-9124-4E84-B28F-9316F4645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6FD39EA-C123-46F8-BF1B-DFE1F31A5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CBF8794-9FBD-483B-A330-F899F9B2C3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59726-F442-4F8B-8640-2A18E777A19A}" type="datetimeFigureOut">
              <a:rPr lang="ru-RU" smtClean="0"/>
              <a:pPr/>
              <a:t>13.04.2025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E3CCE08-3E2D-4DFB-B7C8-7325C9C23F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66106FF-1213-4149-A635-8411B30DA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80C43-1267-481B-B5FB-97FF7E0F9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023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" Target="slide89.xml"/><Relationship Id="rId7" Type="http://schemas.openxmlformats.org/officeDocument/2006/relationships/image" Target="../media/image17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slide" Target="slide93.xml"/><Relationship Id="rId4" Type="http://schemas.openxmlformats.org/officeDocument/2006/relationships/slide" Target="slide9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89.xml"/><Relationship Id="rId7" Type="http://schemas.openxmlformats.org/officeDocument/2006/relationships/image" Target="../media/image17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slide" Target="slide93.xml"/><Relationship Id="rId4" Type="http://schemas.openxmlformats.org/officeDocument/2006/relationships/slide" Target="slide9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mail.ru/public/GddP/THZKwqjRY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1drv.ms/w/s!Ah6s56qSLUGYsAlB7mmuXcxeqVeT" TargetMode="External"/><Relationship Id="rId5" Type="http://schemas.openxmlformats.org/officeDocument/2006/relationships/hyperlink" Target="https://bitbucket.org/02090095/visual_dvm_2020/" TargetMode="External"/><Relationship Id="rId4" Type="http://schemas.openxmlformats.org/officeDocument/2006/relationships/hyperlink" Target="https://bitbucket.org/ALEXks/sapfor_2017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acle.com/java/technologies/downloads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acle.com/java/technologies/downloads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mail.ru/public/3rMc/aRqYCZ33N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oud.mail.ru/public/3rMc/aRqYCZ33N/Linux_Visualizer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slide" Target="slide88.xml"/><Relationship Id="rId3" Type="http://schemas.openxmlformats.org/officeDocument/2006/relationships/slide" Target="slide3.xml"/><Relationship Id="rId7" Type="http://schemas.openxmlformats.org/officeDocument/2006/relationships/slide" Target="slide41.xml"/><Relationship Id="rId12" Type="http://schemas.openxmlformats.org/officeDocument/2006/relationships/slide" Target="slide80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11" Type="http://schemas.openxmlformats.org/officeDocument/2006/relationships/slide" Target="slide76.xml"/><Relationship Id="rId5" Type="http://schemas.openxmlformats.org/officeDocument/2006/relationships/slide" Target="slide17.xml"/><Relationship Id="rId10" Type="http://schemas.openxmlformats.org/officeDocument/2006/relationships/slide" Target="slide67.xml"/><Relationship Id="rId4" Type="http://schemas.openxmlformats.org/officeDocument/2006/relationships/slide" Target="slide12.xml"/><Relationship Id="rId9" Type="http://schemas.openxmlformats.org/officeDocument/2006/relationships/slide" Target="slide51.xml"/><Relationship Id="rId14" Type="http://schemas.openxmlformats.org/officeDocument/2006/relationships/slide" Target="slide1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12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9.PNG"/><Relationship Id="rId5" Type="http://schemas.openxmlformats.org/officeDocument/2006/relationships/image" Target="../media/image30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46.PNG"/><Relationship Id="rId4" Type="http://schemas.openxmlformats.org/officeDocument/2006/relationships/image" Target="../media/image29.png"/><Relationship Id="rId9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cloud.mail.ru/public/3rMc/aRqYCZ33N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acle.com/java/technologies/downloads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hyperlink" Target="https://cloud.mail.ru/public/GddP/THZKwqjRY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slide" Target="slide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docs.microsoft.com/en-us/cpp/windows/latest-supported-vc-redist?view=msvc-16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ourceforge.net/projects/mingw/files/latest/download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3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FD48BC7-DC40-47DE-87EE-9F4B6ECB9A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xmlns="" id="{E502BBC7-2C76-46F3-BC24-5985BC13DB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xmlns="" id="{C7F28D52-2A5F-4D23-81AE-7CB8B591C7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837DAC-87DD-4C77-8813-58D54C36F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699508"/>
            <a:ext cx="9144000" cy="2764028"/>
          </a:xfrm>
        </p:spPr>
        <p:txBody>
          <a:bodyPr anchor="ctr">
            <a:normAutofit fontScale="90000"/>
          </a:bodyPr>
          <a:lstStyle/>
          <a:p>
            <a:r>
              <a:rPr lang="ru-RU" sz="7200" dirty="0"/>
              <a:t>Инструкция по распараллеливанию в системе </a:t>
            </a:r>
            <a:r>
              <a:rPr lang="en-US" sz="7200" dirty="0"/>
              <a:t>SAPFOR</a:t>
            </a:r>
            <a:r>
              <a:rPr lang="ru-RU" sz="7200" dirty="0"/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629484E-3792-4B3D-89AD-7C8A1ED0E0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74968" y="4573254"/>
            <a:ext cx="51715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Версия инструкции</a:t>
            </a:r>
            <a:r>
              <a:rPr lang="en-US" dirty="0"/>
              <a:t>: </a:t>
            </a:r>
            <a:r>
              <a:rPr lang="ru-RU" dirty="0"/>
              <a:t>2</a:t>
            </a:r>
            <a:r>
              <a:rPr lang="en-US" dirty="0"/>
              <a:t>3</a:t>
            </a:r>
          </a:p>
          <a:p>
            <a:r>
              <a:rPr lang="ru-RU" dirty="0"/>
              <a:t>Версия диалоговой оболочки</a:t>
            </a:r>
            <a:r>
              <a:rPr lang="en-US" dirty="0"/>
              <a:t>: 978</a:t>
            </a:r>
          </a:p>
          <a:p>
            <a:r>
              <a:rPr lang="ru-RU" dirty="0"/>
              <a:t>Версия системы </a:t>
            </a:r>
            <a:r>
              <a:rPr lang="en-US" dirty="0"/>
              <a:t>SAPFOR: 2311</a:t>
            </a:r>
            <a:endParaRPr lang="ru-RU" dirty="0"/>
          </a:p>
          <a:p>
            <a:endParaRPr lang="ru-RU" dirty="0"/>
          </a:p>
          <a:p>
            <a:r>
              <a:rPr lang="ru-RU" spc="-107" dirty="0">
                <a:latin typeface="Calibri Light" panose="020F0302020204030204" pitchFamily="34" charset="0"/>
                <a:cs typeface="Calibri Light" panose="020F0302020204030204" pitchFamily="34" charset="0"/>
              </a:rPr>
              <a:t>Институт прикладной математики им. М.В. Келдыша РАН</a:t>
            </a:r>
            <a:endParaRPr lang="ru-RU" sz="2000" b="1" spc="-1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1" y="7976"/>
            <a:ext cx="1583019" cy="10740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" y="5651206"/>
            <a:ext cx="1443874" cy="108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60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9|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2413" y="111002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Установка </a:t>
            </a:r>
            <a:r>
              <a:rPr lang="en-US" sz="3600" dirty="0" err="1">
                <a:latin typeface="+mj-lt"/>
              </a:rPr>
              <a:t>MinGW</a:t>
            </a:r>
            <a:r>
              <a:rPr lang="en-US" sz="3600" dirty="0">
                <a:latin typeface="+mj-lt"/>
              </a:rPr>
              <a:t> (</a:t>
            </a:r>
            <a:r>
              <a:rPr lang="ru-RU" sz="3600" dirty="0">
                <a:latin typeface="+mj-lt"/>
              </a:rPr>
              <a:t>ОС </a:t>
            </a:r>
            <a:r>
              <a:rPr lang="en-US" sz="3600" dirty="0">
                <a:latin typeface="+mj-lt"/>
              </a:rPr>
              <a:t>Windows)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B4A6C93-7010-4827-BF7D-5E3029534A4A}"/>
              </a:ext>
            </a:extLst>
          </p:cNvPr>
          <p:cNvSpPr txBox="1"/>
          <p:nvPr/>
        </p:nvSpPr>
        <p:spPr>
          <a:xfrm>
            <a:off x="143436" y="757333"/>
            <a:ext cx="11954435" cy="707886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r>
              <a:rPr lang="ru-RU" sz="2000" dirty="0"/>
              <a:t>Чтобы убедиться в корректной установке </a:t>
            </a:r>
            <a:r>
              <a:rPr lang="en-US" sz="2000" dirty="0" err="1"/>
              <a:t>MinGW</a:t>
            </a:r>
            <a:r>
              <a:rPr lang="ru-RU" sz="2000" dirty="0"/>
              <a:t>, следует в командной строке попробовать вызвать команды</a:t>
            </a:r>
            <a:r>
              <a:rPr lang="en-US" sz="2000" dirty="0"/>
              <a:t> </a:t>
            </a:r>
            <a:r>
              <a:rPr lang="ru-RU" sz="2000" dirty="0"/>
              <a:t>«</a:t>
            </a:r>
            <a:r>
              <a:rPr lang="en-US" sz="2000" b="1" dirty="0"/>
              <a:t>make</a:t>
            </a:r>
            <a:r>
              <a:rPr lang="ru-RU" sz="2000" b="1" dirty="0"/>
              <a:t>»</a:t>
            </a:r>
            <a:r>
              <a:rPr lang="ru-RU" sz="2000" dirty="0"/>
              <a:t>, «</a:t>
            </a:r>
            <a:r>
              <a:rPr lang="en-US" sz="2000" b="1" dirty="0" err="1"/>
              <a:t>gfortran</a:t>
            </a:r>
            <a:r>
              <a:rPr lang="ru-RU" sz="2000" b="1" dirty="0"/>
              <a:t>»</a:t>
            </a:r>
            <a:r>
              <a:rPr lang="en-US" sz="2000" dirty="0"/>
              <a:t>, </a:t>
            </a:r>
            <a:r>
              <a:rPr lang="ru-RU" sz="2000" dirty="0"/>
              <a:t>«</a:t>
            </a:r>
            <a:r>
              <a:rPr lang="en-US" sz="2000" b="1" dirty="0" err="1"/>
              <a:t>gcc</a:t>
            </a:r>
            <a:r>
              <a:rPr lang="ru-RU" sz="2000" b="1" dirty="0"/>
              <a:t>»</a:t>
            </a:r>
            <a:r>
              <a:rPr lang="en-US" sz="2000" dirty="0"/>
              <a:t>, </a:t>
            </a:r>
            <a:r>
              <a:rPr lang="ru-RU" sz="2000" dirty="0"/>
              <a:t>«</a:t>
            </a:r>
            <a:r>
              <a:rPr lang="en-US" sz="2000" b="1" dirty="0"/>
              <a:t>g++</a:t>
            </a:r>
            <a:r>
              <a:rPr lang="ru-RU" sz="2000" b="1" dirty="0"/>
              <a:t>»</a:t>
            </a:r>
            <a:r>
              <a:rPr lang="ru-RU" sz="2000" dirty="0"/>
              <a:t>. Если результаты такие же как на скриншоте, все готово к работе.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50" y="1465219"/>
            <a:ext cx="7312958" cy="482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7920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99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Добавление </a:t>
            </a:r>
            <a:r>
              <a:rPr lang="ru-RU" sz="3600" dirty="0" err="1">
                <a:latin typeface="+mj-lt"/>
              </a:rPr>
              <a:t>мейкфайла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D3BC9D1F-C2F8-4875-8278-41FC68B17531}"/>
              </a:ext>
            </a:extLst>
          </p:cNvPr>
          <p:cNvSpPr/>
          <p:nvPr/>
        </p:nvSpPr>
        <p:spPr>
          <a:xfrm>
            <a:off x="6005383" y="2037428"/>
            <a:ext cx="245311" cy="236220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6549463" y="191691"/>
            <a:ext cx="582009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dirty="0"/>
          </a:p>
          <a:p>
            <a:pPr algn="just"/>
            <a:endParaRPr lang="ru-RU" dirty="0"/>
          </a:p>
          <a:p>
            <a:r>
              <a:rPr lang="ru-RU" dirty="0"/>
              <a:t>При добавлении «</a:t>
            </a:r>
            <a:r>
              <a:rPr lang="ru-RU" b="1" dirty="0" err="1"/>
              <a:t>мейкфайла</a:t>
            </a:r>
            <a:r>
              <a:rPr lang="ru-RU" b="1" dirty="0"/>
              <a:t>»</a:t>
            </a:r>
            <a:r>
              <a:rPr lang="ru-RU" dirty="0"/>
              <a:t> сначала предлагается заполнить «</a:t>
            </a:r>
            <a:r>
              <a:rPr lang="ru-RU" b="1" dirty="0"/>
              <a:t>модуль линковки»</a:t>
            </a:r>
            <a:r>
              <a:rPr lang="ru-RU" dirty="0"/>
              <a:t>, затем нужные «</a:t>
            </a:r>
            <a:r>
              <a:rPr lang="ru-RU" b="1" dirty="0"/>
              <a:t>языковые модули». </a:t>
            </a:r>
          </a:p>
          <a:p>
            <a:endParaRPr lang="ru-RU" dirty="0"/>
          </a:p>
          <a:p>
            <a:r>
              <a:rPr lang="ru-RU" dirty="0"/>
              <a:t>Структура окон для них одинакова</a:t>
            </a:r>
          </a:p>
          <a:p>
            <a:endParaRPr lang="ru-RU" dirty="0"/>
          </a:p>
          <a:p>
            <a:pPr>
              <a:buFont typeface="Wingdings" pitchFamily="2" charset="2"/>
              <a:buChar char="Ø"/>
            </a:pPr>
            <a:r>
              <a:rPr lang="ru-RU" b="1" dirty="0"/>
              <a:t>Компилятор</a:t>
            </a:r>
            <a:r>
              <a:rPr lang="en-US" b="1" dirty="0"/>
              <a:t>: </a:t>
            </a:r>
            <a:r>
              <a:rPr lang="ru-RU" dirty="0"/>
              <a:t>вызов линковщика/компилятора</a:t>
            </a:r>
            <a:r>
              <a:rPr lang="en-US" dirty="0"/>
              <a:t>;</a:t>
            </a:r>
            <a:endParaRPr lang="ru-RU" dirty="0"/>
          </a:p>
          <a:p>
            <a:pPr>
              <a:buFont typeface="Wingdings" pitchFamily="2" charset="2"/>
              <a:buChar char="Ø"/>
            </a:pPr>
            <a:r>
              <a:rPr lang="ru-RU" b="1" dirty="0"/>
              <a:t>Команда компиляции</a:t>
            </a:r>
            <a:r>
              <a:rPr lang="en-US" b="1" dirty="0"/>
              <a:t>: </a:t>
            </a:r>
            <a:r>
              <a:rPr lang="ru-RU" dirty="0"/>
              <a:t>дополнительные аргументы при вызове линковщика/компилятора. Актуальна только для </a:t>
            </a:r>
            <a:r>
              <a:rPr lang="en-US" dirty="0"/>
              <a:t>DVM</a:t>
            </a:r>
            <a:r>
              <a:rPr lang="ru-RU" dirty="0"/>
              <a:t>-системы, для прочих должна быть пустой</a:t>
            </a:r>
            <a:r>
              <a:rPr lang="en-US" dirty="0"/>
              <a:t>;</a:t>
            </a:r>
            <a:endParaRPr lang="ru-RU" dirty="0"/>
          </a:p>
          <a:p>
            <a:pPr>
              <a:buFont typeface="Wingdings" pitchFamily="2" charset="2"/>
              <a:buChar char="Ø"/>
            </a:pPr>
            <a:r>
              <a:rPr lang="ru-RU" b="1" dirty="0"/>
              <a:t>Флаги</a:t>
            </a:r>
            <a:r>
              <a:rPr lang="ru-RU" dirty="0"/>
              <a:t> компиляции</a:t>
            </a:r>
            <a:r>
              <a:rPr lang="en-US" dirty="0"/>
              <a:t>: </a:t>
            </a:r>
            <a:r>
              <a:rPr lang="ru-RU" dirty="0"/>
              <a:t>набор флагов линковки или  компиляции через пробел. </a:t>
            </a:r>
          </a:p>
          <a:p>
            <a:pPr>
              <a:buFont typeface="Wingdings" pitchFamily="2" charset="2"/>
              <a:buChar char="Ø"/>
            </a:pPr>
            <a:endParaRPr lang="ru-RU" dirty="0"/>
          </a:p>
          <a:p>
            <a:r>
              <a:rPr lang="ru-RU" dirty="0"/>
              <a:t>Если текущий пользователь выбран, можно воспользоваться кнопкой </a:t>
            </a:r>
            <a:r>
              <a:rPr lang="ru-RU" b="1" dirty="0"/>
              <a:t>«</a:t>
            </a:r>
            <a:r>
              <a:rPr lang="en-US" b="1" dirty="0"/>
              <a:t>help</a:t>
            </a:r>
            <a:r>
              <a:rPr lang="ru-RU" b="1" dirty="0"/>
              <a:t>»</a:t>
            </a:r>
            <a:r>
              <a:rPr lang="ru-RU" dirty="0"/>
              <a:t>, и вызвать справку компилятора.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74" y="857677"/>
            <a:ext cx="6060675" cy="307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0603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100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Добавление </a:t>
            </a:r>
            <a:r>
              <a:rPr lang="ru-RU" sz="3600" dirty="0" err="1">
                <a:latin typeface="+mj-lt"/>
              </a:rPr>
              <a:t>мейкфайла</a:t>
            </a:r>
            <a:r>
              <a:rPr lang="ru-RU" sz="3600" dirty="0">
                <a:latin typeface="+mj-lt"/>
              </a:rPr>
              <a:t> для </a:t>
            </a:r>
            <a:r>
              <a:rPr lang="en-US" sz="3600" dirty="0">
                <a:latin typeface="+mj-lt"/>
              </a:rPr>
              <a:t>DVM</a:t>
            </a:r>
            <a:r>
              <a:rPr lang="ru-RU" sz="3600" dirty="0">
                <a:latin typeface="+mj-lt"/>
              </a:rPr>
              <a:t>-системы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6324249" y="483796"/>
            <a:ext cx="577730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ru-RU" dirty="0"/>
              <a:t>1.В поле </a:t>
            </a:r>
            <a:r>
              <a:rPr lang="ru-RU" b="1" dirty="0"/>
              <a:t>Компилятор</a:t>
            </a:r>
            <a:r>
              <a:rPr lang="ru-RU" dirty="0"/>
              <a:t> указываем путь к нужному драйверу </a:t>
            </a:r>
            <a:r>
              <a:rPr lang="ru-RU" dirty="0" err="1"/>
              <a:t>dvm_drv</a:t>
            </a:r>
            <a:r>
              <a:rPr lang="ru-RU" dirty="0"/>
              <a:t>. Если соответствующий компилятор добавлен, он появится в выпадающем списке</a:t>
            </a:r>
            <a:r>
              <a:rPr lang="en-US" dirty="0"/>
              <a:t>;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2. Указываем нужную команду линковки. В случае если главная программная единица на </a:t>
            </a:r>
            <a:r>
              <a:rPr lang="en-US" dirty="0"/>
              <a:t>Fortran</a:t>
            </a:r>
            <a:r>
              <a:rPr lang="ru-RU" dirty="0"/>
              <a:t>, указываем «</a:t>
            </a:r>
            <a:r>
              <a:rPr lang="en-US" b="1" dirty="0" err="1"/>
              <a:t>flink</a:t>
            </a:r>
            <a:r>
              <a:rPr lang="ru-RU" b="1" dirty="0"/>
              <a:t>»</a:t>
            </a:r>
            <a:r>
              <a:rPr lang="ru-RU" dirty="0"/>
              <a:t>, если на </a:t>
            </a:r>
            <a:r>
              <a:rPr lang="en-US" dirty="0"/>
              <a:t>C —</a:t>
            </a:r>
            <a:r>
              <a:rPr lang="ru-RU" dirty="0"/>
              <a:t> «</a:t>
            </a:r>
            <a:r>
              <a:rPr lang="en-US" b="1" dirty="0"/>
              <a:t>clink</a:t>
            </a:r>
            <a:r>
              <a:rPr lang="ru-RU" b="1" dirty="0"/>
              <a:t>». </a:t>
            </a:r>
            <a:r>
              <a:rPr lang="ru-RU" b="1" dirty="0">
                <a:solidFill>
                  <a:srgbClr val="C00000"/>
                </a:solidFill>
              </a:rPr>
              <a:t>Другие команды линковки в </a:t>
            </a:r>
            <a:r>
              <a:rPr lang="en-US" b="1" dirty="0">
                <a:solidFill>
                  <a:srgbClr val="C00000"/>
                </a:solidFill>
              </a:rPr>
              <a:t>DVM</a:t>
            </a:r>
            <a:r>
              <a:rPr lang="ru-RU" b="1" dirty="0">
                <a:solidFill>
                  <a:srgbClr val="C00000"/>
                </a:solidFill>
              </a:rPr>
              <a:t>-системе использовать запрещено!</a:t>
            </a:r>
          </a:p>
          <a:p>
            <a:endParaRPr lang="ru-RU" b="1" dirty="0">
              <a:solidFill>
                <a:srgbClr val="C00000"/>
              </a:solidFill>
            </a:endParaRPr>
          </a:p>
          <a:p>
            <a:endParaRPr lang="ru-RU" b="1" dirty="0">
              <a:solidFill>
                <a:srgbClr val="C00000"/>
              </a:solidFill>
            </a:endParaRPr>
          </a:p>
          <a:p>
            <a:r>
              <a:rPr lang="ru-RU" dirty="0"/>
              <a:t>3. Указываем флаги линковки, если они есть.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b="1" dirty="0">
                <a:solidFill>
                  <a:srgbClr val="C00000"/>
                </a:solidFill>
              </a:rPr>
              <a:t>Запрещается указывать флаг «-</a:t>
            </a:r>
            <a:r>
              <a:rPr lang="en-US" b="1" dirty="0">
                <a:solidFill>
                  <a:srgbClr val="C00000"/>
                </a:solidFill>
              </a:rPr>
              <a:t>o</a:t>
            </a:r>
            <a:r>
              <a:rPr lang="ru-RU" b="1" dirty="0">
                <a:solidFill>
                  <a:srgbClr val="C00000"/>
                </a:solidFill>
              </a:rPr>
              <a:t>», или аналогичные ему, отвечающие за имя результирующего бинарного файла. Запрещается указывать флаги, отвечающие за стиль файлов (например «-</a:t>
            </a:r>
            <a:r>
              <a:rPr lang="ru-RU" b="1" dirty="0" err="1">
                <a:solidFill>
                  <a:srgbClr val="C00000"/>
                </a:solidFill>
              </a:rPr>
              <a:t>free</a:t>
            </a:r>
            <a:r>
              <a:rPr lang="ru-RU" b="1" dirty="0">
                <a:solidFill>
                  <a:srgbClr val="C00000"/>
                </a:solidFill>
              </a:rPr>
              <a:t>», «-f90» и т д). В этом случае система выдаст соответствующее сообщение.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813387"/>
            <a:ext cx="4857764" cy="14981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2414135"/>
            <a:ext cx="4837788" cy="154204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319" y="4107024"/>
            <a:ext cx="4902806" cy="155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3377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101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Добавление </a:t>
            </a:r>
            <a:r>
              <a:rPr lang="ru-RU" sz="3600" dirty="0" err="1">
                <a:latin typeface="+mj-lt"/>
              </a:rPr>
              <a:t>мейкфайла</a:t>
            </a:r>
            <a:r>
              <a:rPr lang="ru-RU" sz="3600" dirty="0">
                <a:latin typeface="+mj-lt"/>
              </a:rPr>
              <a:t> для </a:t>
            </a:r>
            <a:r>
              <a:rPr lang="en-US" sz="3600" dirty="0">
                <a:latin typeface="+mj-lt"/>
              </a:rPr>
              <a:t>DVM</a:t>
            </a:r>
            <a:r>
              <a:rPr lang="ru-RU" sz="3600" dirty="0">
                <a:latin typeface="+mj-lt"/>
              </a:rPr>
              <a:t>-системы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33" y="817325"/>
            <a:ext cx="6896098" cy="52973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607558" y="1038808"/>
            <a:ext cx="44815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Только для </a:t>
            </a:r>
            <a:r>
              <a:rPr lang="en-US" dirty="0"/>
              <a:t>DVM </a:t>
            </a:r>
            <a:r>
              <a:rPr lang="ru-RU" dirty="0"/>
              <a:t>системы, существует возможность </a:t>
            </a:r>
            <a:r>
              <a:rPr lang="ru-RU" b="1" dirty="0"/>
              <a:t>«назначить опции компилятора»</a:t>
            </a:r>
            <a:r>
              <a:rPr lang="ru-RU" dirty="0"/>
              <a:t> через графический интерфейс, и задать их значения ( синие строчки </a:t>
            </a:r>
            <a:r>
              <a:rPr lang="ru-RU" dirty="0" err="1"/>
              <a:t>кликабельны</a:t>
            </a:r>
            <a:r>
              <a:rPr lang="ru-RU" dirty="0"/>
              <a:t>). По отметке галочками нужных опций, и задании их значений если они требуются, следует нажать </a:t>
            </a:r>
            <a:r>
              <a:rPr lang="ru-RU" b="1" dirty="0"/>
              <a:t>«ОК»</a:t>
            </a:r>
            <a:r>
              <a:rPr lang="ru-RU" dirty="0"/>
              <a:t>, тогда в качестве флагов </a:t>
            </a:r>
            <a:r>
              <a:rPr lang="ru-RU" dirty="0" err="1"/>
              <a:t>мейкфайла</a:t>
            </a:r>
            <a:r>
              <a:rPr lang="ru-RU" dirty="0"/>
              <a:t> появится заданные флаги через пробелы. При этом должны присутствовать текущие машина и пользователь— для запроса данных у компилятора.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5990253" y="1847461"/>
            <a:ext cx="2674776" cy="88951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7785223-380A-46CA-8EE1-A072CBEB22B3}"/>
              </a:ext>
            </a:extLst>
          </p:cNvPr>
          <p:cNvSpPr/>
          <p:nvPr/>
        </p:nvSpPr>
        <p:spPr>
          <a:xfrm>
            <a:off x="5767977" y="2666319"/>
            <a:ext cx="222276" cy="203700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558" y="4721751"/>
            <a:ext cx="4235203" cy="132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5681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102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Добавление </a:t>
            </a:r>
            <a:r>
              <a:rPr lang="ru-RU" sz="3600" dirty="0" err="1">
                <a:latin typeface="+mj-lt"/>
              </a:rPr>
              <a:t>мейкфайла</a:t>
            </a:r>
            <a:r>
              <a:rPr lang="ru-RU" sz="3600" dirty="0">
                <a:latin typeface="+mj-lt"/>
              </a:rPr>
              <a:t> для </a:t>
            </a:r>
            <a:r>
              <a:rPr lang="en-US" sz="3600" dirty="0">
                <a:latin typeface="+mj-lt"/>
              </a:rPr>
              <a:t>DVM</a:t>
            </a:r>
            <a:r>
              <a:rPr lang="ru-RU" sz="3600" dirty="0">
                <a:latin typeface="+mj-lt"/>
              </a:rPr>
              <a:t>-системы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364606" y="775999"/>
            <a:ext cx="463774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После успешного добавления модуля линковки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ru-RU" sz="1600" dirty="0"/>
              <a:t>(в таблице отмечается как </a:t>
            </a:r>
            <a:r>
              <a:rPr lang="ru-RU" sz="1600" dirty="0" err="1"/>
              <a:t>мейкфайл</a:t>
            </a:r>
            <a:r>
              <a:rPr lang="ru-RU" sz="1600" dirty="0"/>
              <a:t>), появляются языковые модули, и их нужно заполнить по мере необходимости. </a:t>
            </a:r>
          </a:p>
          <a:p>
            <a:r>
              <a:rPr lang="ru-RU" sz="1600" dirty="0"/>
              <a:t> </a:t>
            </a:r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en-US" sz="1600" dirty="0"/>
          </a:p>
          <a:p>
            <a:endParaRPr lang="en-US" sz="1600" dirty="0"/>
          </a:p>
          <a:p>
            <a:endParaRPr lang="ru-RU" sz="1600" dirty="0"/>
          </a:p>
          <a:p>
            <a:r>
              <a:rPr lang="ru-RU" sz="1600" dirty="0"/>
              <a:t>Языковой модуль включается в финальный текст инструкции </a:t>
            </a:r>
            <a:r>
              <a:rPr lang="en-US" sz="1600" b="1" dirty="0"/>
              <a:t>make</a:t>
            </a:r>
            <a:r>
              <a:rPr lang="ru-RU" sz="1600" dirty="0"/>
              <a:t>, если  в проекте присутствуют файлы соответствующего языка, и он активен, то есть отмечен галкой. </a:t>
            </a:r>
          </a:p>
          <a:p>
            <a:r>
              <a:rPr lang="ru-RU" sz="1600" dirty="0"/>
              <a:t>Например, в случае если мы собираемся компилировать только часть проекта, написанную на Фортране, остальным модулям нужно снять галки одиночным нажатием мыши. </a:t>
            </a:r>
          </a:p>
        </p:txBody>
      </p:sp>
      <p:pic>
        <p:nvPicPr>
          <p:cNvPr id="11" name="Picture 2" descr="E:\000 (E) SSD-1 22.08.2015\l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500" y="817325"/>
            <a:ext cx="4564063" cy="1417637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00" y="2802203"/>
            <a:ext cx="6096190" cy="274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4504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103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Добавление </a:t>
            </a:r>
            <a:r>
              <a:rPr lang="ru-RU" sz="3600" dirty="0" err="1">
                <a:latin typeface="+mj-lt"/>
              </a:rPr>
              <a:t>мейкфайла</a:t>
            </a:r>
            <a:r>
              <a:rPr lang="ru-RU" sz="3600" dirty="0">
                <a:latin typeface="+mj-lt"/>
              </a:rPr>
              <a:t> для </a:t>
            </a:r>
            <a:r>
              <a:rPr lang="en-US" sz="3600" dirty="0">
                <a:latin typeface="+mj-lt"/>
              </a:rPr>
              <a:t>DVM-</a:t>
            </a:r>
            <a:r>
              <a:rPr lang="ru-RU" sz="3600" dirty="0">
                <a:latin typeface="+mj-lt"/>
              </a:rPr>
              <a:t>системы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0" name="Picture 2" descr="E:\000 (E) SSD-1 22.08.2015\l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6" y="857677"/>
            <a:ext cx="6834171" cy="2831465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502042" y="3723997"/>
            <a:ext cx="114596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Заполнение языковых модулей для </a:t>
            </a:r>
            <a:r>
              <a:rPr lang="en-US" sz="1600" dirty="0"/>
              <a:t>DVM</a:t>
            </a:r>
            <a:r>
              <a:rPr lang="ru-RU" sz="1600" dirty="0"/>
              <a:t>-системы аналогично модулю линковки, за исключением команды компиляции. </a:t>
            </a:r>
          </a:p>
          <a:p>
            <a:r>
              <a:rPr lang="ru-RU" sz="1600" dirty="0"/>
              <a:t>Для языков используются только следующие команды</a:t>
            </a:r>
            <a:r>
              <a:rPr lang="en-US" sz="1600" dirty="0"/>
              <a:t>:</a:t>
            </a:r>
            <a:endParaRPr lang="ru-RU" sz="1600" dirty="0"/>
          </a:p>
          <a:p>
            <a:pPr algn="just"/>
            <a:endParaRPr lang="ru-RU" sz="1600" dirty="0"/>
          </a:p>
          <a:p>
            <a:pPr algn="just">
              <a:buFont typeface="Wingdings" pitchFamily="2" charset="2"/>
              <a:buChar char="Ø"/>
            </a:pPr>
            <a:r>
              <a:rPr lang="ru-RU" sz="1600" dirty="0"/>
              <a:t> </a:t>
            </a:r>
            <a:r>
              <a:rPr lang="en-US" sz="1600" dirty="0"/>
              <a:t>Fortran — </a:t>
            </a:r>
            <a:r>
              <a:rPr lang="ru-RU" sz="1600" dirty="0"/>
              <a:t>«</a:t>
            </a:r>
            <a:r>
              <a:rPr lang="en-US" sz="1600" b="1" dirty="0"/>
              <a:t>f</a:t>
            </a:r>
            <a:r>
              <a:rPr lang="ru-RU" sz="1600" b="1" dirty="0"/>
              <a:t>»</a:t>
            </a:r>
            <a:r>
              <a:rPr lang="en-US" sz="1600" b="1" dirty="0"/>
              <a:t>;</a:t>
            </a:r>
          </a:p>
          <a:p>
            <a:pPr algn="just">
              <a:buFont typeface="Wingdings" pitchFamily="2" charset="2"/>
              <a:buChar char="Ø"/>
            </a:pPr>
            <a:r>
              <a:rPr lang="en-US" sz="1600" dirty="0"/>
              <a:t>C</a:t>
            </a:r>
            <a:r>
              <a:rPr lang="ru-RU" sz="1600" dirty="0"/>
              <a:t>и </a:t>
            </a:r>
            <a:r>
              <a:rPr lang="en-US" sz="1600" dirty="0"/>
              <a:t>— </a:t>
            </a:r>
            <a:r>
              <a:rPr lang="ru-RU" sz="1600" dirty="0"/>
              <a:t>«</a:t>
            </a:r>
            <a:r>
              <a:rPr lang="ru-RU" sz="1600" b="1" dirty="0"/>
              <a:t>с»</a:t>
            </a:r>
            <a:r>
              <a:rPr lang="en-US" sz="1600" b="1" dirty="0"/>
              <a:t>.</a:t>
            </a:r>
            <a:endParaRPr lang="ru-RU" sz="1600" b="1" dirty="0"/>
          </a:p>
          <a:p>
            <a:pPr algn="just"/>
            <a:endParaRPr lang="ru-RU" sz="1600" dirty="0"/>
          </a:p>
          <a:p>
            <a:pPr algn="just"/>
            <a:r>
              <a:rPr lang="ru-RU" sz="1600" dirty="0">
                <a:solidFill>
                  <a:srgbClr val="C00000"/>
                </a:solidFill>
              </a:rPr>
              <a:t>Прочие языки программирования </a:t>
            </a:r>
            <a:r>
              <a:rPr lang="en-US" sz="1600" dirty="0">
                <a:solidFill>
                  <a:srgbClr val="C00000"/>
                </a:solidFill>
              </a:rPr>
              <a:t>DVM-</a:t>
            </a:r>
            <a:r>
              <a:rPr lang="ru-RU" sz="1600" dirty="0">
                <a:solidFill>
                  <a:srgbClr val="C00000"/>
                </a:solidFill>
              </a:rPr>
              <a:t>системой не поддерживаются. Если в проекте присутствуют части на С++, для них следует указать другой компилятор.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6069003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104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Добавление </a:t>
            </a:r>
            <a:r>
              <a:rPr lang="ru-RU" sz="3600" dirty="0" err="1">
                <a:latin typeface="+mj-lt"/>
              </a:rPr>
              <a:t>мейкфайла</a:t>
            </a:r>
            <a:r>
              <a:rPr lang="ru-RU" sz="3600" dirty="0">
                <a:latin typeface="+mj-lt"/>
              </a:rPr>
              <a:t> для </a:t>
            </a:r>
            <a:r>
              <a:rPr lang="en-US" sz="3600" dirty="0">
                <a:latin typeface="+mj-lt"/>
              </a:rPr>
              <a:t>DVM-</a:t>
            </a:r>
            <a:r>
              <a:rPr lang="ru-RU" sz="3600" dirty="0">
                <a:latin typeface="+mj-lt"/>
              </a:rPr>
              <a:t>системы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5923370" y="1089778"/>
            <a:ext cx="65509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Правильно настроенный </a:t>
            </a:r>
            <a:r>
              <a:rPr lang="ru-RU" sz="2000" dirty="0" err="1"/>
              <a:t>мейкфайл</a:t>
            </a:r>
            <a:r>
              <a:rPr lang="ru-RU" sz="2000" dirty="0"/>
              <a:t> для </a:t>
            </a:r>
            <a:r>
              <a:rPr lang="en-US" sz="2000" dirty="0"/>
              <a:t>DVM-</a:t>
            </a:r>
            <a:r>
              <a:rPr lang="ru-RU" sz="2000" dirty="0"/>
              <a:t>системы выглядит примерно так.</a:t>
            </a:r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r>
              <a:rPr lang="ru-RU" sz="2000" dirty="0"/>
              <a:t>В случае других компиляторов принцип аналогичен, за исключением команды линковки/компиляции. Она должна быть пустой. </a:t>
            </a:r>
          </a:p>
        </p:txBody>
      </p:sp>
      <p:pic>
        <p:nvPicPr>
          <p:cNvPr id="11" name="Picture 2" descr="E:\000 (E) SSD-1 22.08.2015\l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935" y="919884"/>
            <a:ext cx="5255637" cy="1736725"/>
          </a:xfrm>
          <a:prstGeom prst="rect">
            <a:avLst/>
          </a:prstGeom>
          <a:noFill/>
        </p:spPr>
      </p:pic>
      <p:pic>
        <p:nvPicPr>
          <p:cNvPr id="12" name="Picture 3" descr="E:\000 (E) SSD-1 22.08.2015\l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133" y="3946306"/>
            <a:ext cx="5255439" cy="1960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124895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105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Конфигурации запуска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033211" y="862490"/>
            <a:ext cx="515878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Конфигурация запуска в терминах </a:t>
            </a:r>
            <a:r>
              <a:rPr lang="en-US" dirty="0"/>
              <a:t>SAPFOR </a:t>
            </a:r>
            <a:r>
              <a:rPr lang="ru-RU" dirty="0"/>
              <a:t>представляет собой набор инструкций для запуска произвольного исполняемого файла.</a:t>
            </a:r>
          </a:p>
          <a:p>
            <a:endParaRPr lang="ru-RU" dirty="0"/>
          </a:p>
          <a:p>
            <a:pPr>
              <a:buFont typeface="Wingdings" pitchFamily="2" charset="2"/>
              <a:buChar char="Ø"/>
            </a:pPr>
            <a:r>
              <a:rPr lang="ru-RU" b="1" dirty="0"/>
              <a:t>Аргументы </a:t>
            </a:r>
            <a:r>
              <a:rPr lang="ru-RU" dirty="0"/>
              <a:t>командной строки</a:t>
            </a:r>
            <a:r>
              <a:rPr lang="en-US" dirty="0"/>
              <a:t>;</a:t>
            </a:r>
            <a:endParaRPr lang="ru-RU" dirty="0"/>
          </a:p>
          <a:p>
            <a:pPr>
              <a:buFont typeface="Wingdings" pitchFamily="2" charset="2"/>
              <a:buChar char="Ø"/>
            </a:pPr>
            <a:r>
              <a:rPr lang="ru-RU" b="1" dirty="0"/>
              <a:t>Вызов системы </a:t>
            </a:r>
            <a:r>
              <a:rPr lang="ru-RU" dirty="0"/>
              <a:t>запуска. Актуально для </a:t>
            </a:r>
            <a:r>
              <a:rPr lang="en-US" dirty="0"/>
              <a:t>DVM-</a:t>
            </a:r>
            <a:r>
              <a:rPr lang="ru-RU" dirty="0"/>
              <a:t>системы и </a:t>
            </a:r>
            <a:r>
              <a:rPr lang="en-US" dirty="0"/>
              <a:t>MPI;</a:t>
            </a:r>
            <a:endParaRPr lang="ru-RU" dirty="0"/>
          </a:p>
          <a:p>
            <a:pPr>
              <a:buFont typeface="Wingdings" pitchFamily="2" charset="2"/>
              <a:buChar char="Ø"/>
            </a:pPr>
            <a:r>
              <a:rPr lang="ru-RU" b="1" dirty="0"/>
              <a:t>Опции </a:t>
            </a:r>
            <a:r>
              <a:rPr lang="ru-RU" dirty="0"/>
              <a:t>запуска</a:t>
            </a:r>
            <a:r>
              <a:rPr lang="en-US" dirty="0"/>
              <a:t>: </a:t>
            </a:r>
            <a:r>
              <a:rPr lang="ru-RU" dirty="0"/>
              <a:t>дополнительные аргументы при запуске с помощью </a:t>
            </a:r>
            <a:r>
              <a:rPr lang="en-US" dirty="0"/>
              <a:t>DVM </a:t>
            </a:r>
            <a:r>
              <a:rPr lang="ru-RU" dirty="0"/>
              <a:t>или </a:t>
            </a:r>
            <a:r>
              <a:rPr lang="en-US" dirty="0"/>
              <a:t>MPI;</a:t>
            </a:r>
            <a:endParaRPr lang="ru-RU" dirty="0"/>
          </a:p>
          <a:p>
            <a:pPr>
              <a:buFont typeface="Wingdings" pitchFamily="2" charset="2"/>
              <a:buChar char="Ø"/>
            </a:pPr>
            <a:r>
              <a:rPr lang="ru-RU" b="1" dirty="0"/>
              <a:t>Решётка. </a:t>
            </a:r>
            <a:r>
              <a:rPr lang="ru-RU" dirty="0"/>
              <a:t>Матрица процессоров, измерения задаются через пробел. Конфигурация запуска позволяет задать диапазон решёток, на каждой из которых будет запущена соответствующая задача. Актуально для </a:t>
            </a:r>
            <a:r>
              <a:rPr lang="en-US" dirty="0"/>
              <a:t>DVM-</a:t>
            </a:r>
            <a:r>
              <a:rPr lang="ru-RU" dirty="0"/>
              <a:t>системы и </a:t>
            </a:r>
            <a:r>
              <a:rPr lang="en-US" dirty="0"/>
              <a:t>MPI;</a:t>
            </a:r>
            <a:endParaRPr lang="ru-RU" dirty="0"/>
          </a:p>
          <a:p>
            <a:pPr>
              <a:buFont typeface="Wingdings" pitchFamily="2" charset="2"/>
              <a:buChar char="Ø"/>
            </a:pPr>
            <a:r>
              <a:rPr lang="ru-RU" b="1" dirty="0"/>
              <a:t>Переменные среды</a:t>
            </a:r>
            <a:r>
              <a:rPr lang="ru-RU" dirty="0"/>
              <a:t>. Задаются уже после того, как конфигурация добавлена, отображаются в отдельной таблице.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09" y="827270"/>
            <a:ext cx="6529169" cy="50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4148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106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Конфигурация запуска </a:t>
            </a:r>
            <a:r>
              <a:rPr lang="en-US" sz="3600" dirty="0">
                <a:latin typeface="+mj-lt"/>
              </a:rPr>
              <a:t>DVM</a:t>
            </a:r>
            <a:r>
              <a:rPr lang="ru-RU" sz="3600" dirty="0">
                <a:latin typeface="+mj-lt"/>
              </a:rPr>
              <a:t>-системы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642177" y="817325"/>
            <a:ext cx="38023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/>
              <a:t>В качестве </a:t>
            </a:r>
            <a:r>
              <a:rPr lang="ru-RU" sz="1600" b="1" dirty="0"/>
              <a:t>вызова системы </a:t>
            </a:r>
            <a:r>
              <a:rPr lang="ru-RU" sz="1600" dirty="0"/>
              <a:t>указывается нужный драйвер из раскрывающегося списка</a:t>
            </a:r>
            <a:r>
              <a:rPr lang="en-US" sz="1600" dirty="0"/>
              <a:t>;</a:t>
            </a: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/>
              <a:t>В качестве </a:t>
            </a:r>
            <a:r>
              <a:rPr lang="ru-RU" sz="1600" b="1" dirty="0"/>
              <a:t>опций</a:t>
            </a:r>
            <a:r>
              <a:rPr lang="ru-RU" sz="1600" dirty="0"/>
              <a:t> возможна единственная команда </a:t>
            </a:r>
            <a:r>
              <a:rPr lang="en-US" sz="1600" b="1" dirty="0"/>
              <a:t>run</a:t>
            </a:r>
            <a:r>
              <a:rPr lang="ru-RU" sz="1600" dirty="0"/>
              <a:t>. </a:t>
            </a:r>
            <a:r>
              <a:rPr lang="ru-RU" sz="1600" b="1" dirty="0">
                <a:solidFill>
                  <a:srgbClr val="C00000"/>
                </a:solidFill>
              </a:rPr>
              <a:t>Другие опции указывать запрещено</a:t>
            </a:r>
            <a:r>
              <a:rPr lang="en-US" sz="1600" b="1" dirty="0">
                <a:solidFill>
                  <a:srgbClr val="C00000"/>
                </a:solidFill>
              </a:rPr>
              <a:t>;</a:t>
            </a: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/>
              <a:t>Размерность решетки</a:t>
            </a:r>
            <a:r>
              <a:rPr lang="ru-RU" sz="1600" dirty="0"/>
              <a:t> обозначает количество измерений в топологии процессов</a:t>
            </a:r>
            <a:r>
              <a:rPr lang="en-US" sz="1600" dirty="0"/>
              <a:t>;</a:t>
            </a:r>
            <a:endParaRPr lang="ru-RU" sz="16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/>
              <a:t>Нижняя </a:t>
            </a:r>
            <a:r>
              <a:rPr lang="ru-RU" sz="1600" dirty="0"/>
              <a:t>и</a:t>
            </a:r>
            <a:r>
              <a:rPr lang="ru-RU" sz="1600" b="1" dirty="0"/>
              <a:t> верхняя границы </a:t>
            </a:r>
            <a:r>
              <a:rPr lang="ru-RU" sz="1600" dirty="0"/>
              <a:t>задают границы диапазона по каждому измерению</a:t>
            </a:r>
            <a:r>
              <a:rPr lang="en-US" sz="16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/>
              <a:t>Флаг </a:t>
            </a:r>
            <a:r>
              <a:rPr lang="ru-RU" sz="1600" b="1" dirty="0"/>
              <a:t>кубические решётки</a:t>
            </a:r>
            <a:r>
              <a:rPr lang="ru-RU" sz="1600" dirty="0"/>
              <a:t> позволяет оставить только матрицы с равным числом процессоров по каждому измерению.</a:t>
            </a:r>
          </a:p>
          <a:p>
            <a:endParaRPr lang="en-US" sz="1600" dirty="0"/>
          </a:p>
          <a:p>
            <a:r>
              <a:rPr lang="ru-RU" sz="1600" dirty="0"/>
              <a:t>Например, для указанных на скриншоте, будут сгенерированы матрицы </a:t>
            </a:r>
            <a:r>
              <a:rPr lang="en-US" sz="1600" b="1" dirty="0"/>
              <a:t>[</a:t>
            </a:r>
            <a:r>
              <a:rPr lang="ru-RU" sz="1600" b="1" dirty="0"/>
              <a:t>1 1</a:t>
            </a:r>
            <a:r>
              <a:rPr lang="en-US" sz="1600" b="1" dirty="0"/>
              <a:t>]</a:t>
            </a:r>
            <a:r>
              <a:rPr lang="ru-RU" sz="1600" dirty="0"/>
              <a:t>, </a:t>
            </a:r>
          </a:p>
          <a:p>
            <a:r>
              <a:rPr lang="en-US" sz="1600" b="1" dirty="0"/>
              <a:t>[</a:t>
            </a:r>
            <a:r>
              <a:rPr lang="ru-RU" sz="1600" b="1" dirty="0"/>
              <a:t>2 2</a:t>
            </a:r>
            <a:r>
              <a:rPr lang="en-US" sz="1600" b="1" dirty="0"/>
              <a:t>]</a:t>
            </a:r>
            <a:r>
              <a:rPr lang="ru-RU" sz="1600" dirty="0"/>
              <a:t>, </a:t>
            </a:r>
            <a:r>
              <a:rPr lang="en-US" sz="1600" b="1" dirty="0"/>
              <a:t>[</a:t>
            </a:r>
            <a:r>
              <a:rPr lang="ru-RU" sz="1600" b="1" dirty="0"/>
              <a:t>3 3</a:t>
            </a:r>
            <a:r>
              <a:rPr lang="en-US" sz="1600" b="1" dirty="0"/>
              <a:t>]</a:t>
            </a:r>
            <a:r>
              <a:rPr lang="ru-RU" sz="1600" b="1" dirty="0"/>
              <a:t>.</a:t>
            </a:r>
            <a:endParaRPr lang="ru-RU" sz="16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45" y="817325"/>
            <a:ext cx="7020582" cy="53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5684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107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Конфигурация запуска </a:t>
            </a:r>
            <a:r>
              <a:rPr lang="en-US" sz="3600" dirty="0">
                <a:latin typeface="+mj-lt"/>
              </a:rPr>
              <a:t>MPI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308993" y="817325"/>
            <a:ext cx="3296353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/>
              <a:t>В качестве </a:t>
            </a:r>
            <a:r>
              <a:rPr lang="ru-RU" sz="1600" b="1" dirty="0"/>
              <a:t>вызова системы </a:t>
            </a:r>
            <a:r>
              <a:rPr lang="ru-RU" sz="1600" dirty="0"/>
              <a:t>указывается </a:t>
            </a:r>
            <a:r>
              <a:rPr lang="ru-RU" sz="1600" b="1" dirty="0"/>
              <a:t>«</a:t>
            </a:r>
            <a:r>
              <a:rPr lang="en-US" sz="1600" b="1" dirty="0" err="1"/>
              <a:t>mpirun</a:t>
            </a:r>
            <a:r>
              <a:rPr lang="ru-RU" sz="1600" b="1" dirty="0"/>
              <a:t>» </a:t>
            </a:r>
            <a:r>
              <a:rPr lang="en-US" sz="1600" dirty="0"/>
              <a:t>/</a:t>
            </a:r>
            <a:r>
              <a:rPr lang="ru-RU" sz="1600" dirty="0"/>
              <a:t> </a:t>
            </a:r>
            <a:r>
              <a:rPr lang="ru-RU" sz="1600" b="1" dirty="0"/>
              <a:t>«</a:t>
            </a:r>
            <a:r>
              <a:rPr lang="en-US" sz="1600" b="1" dirty="0" err="1"/>
              <a:t>mpiexec</a:t>
            </a:r>
            <a:r>
              <a:rPr lang="ru-RU" sz="1600" b="1" dirty="0"/>
              <a:t>»</a:t>
            </a:r>
            <a:r>
              <a:rPr lang="ru-RU" sz="1600" dirty="0"/>
              <a:t>, в зависимости от настроек целевой машины</a:t>
            </a:r>
            <a:r>
              <a:rPr lang="en-US" sz="16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/>
              <a:t>В качестве </a:t>
            </a:r>
            <a:r>
              <a:rPr lang="ru-RU" sz="1600" b="1" dirty="0"/>
              <a:t>опций</a:t>
            </a:r>
            <a:r>
              <a:rPr lang="ru-RU" sz="1600" dirty="0"/>
              <a:t> указывается</a:t>
            </a:r>
            <a:r>
              <a:rPr lang="en-US" sz="1600" dirty="0"/>
              <a:t> </a:t>
            </a:r>
            <a:r>
              <a:rPr lang="ru-RU" sz="1600" b="1" dirty="0"/>
              <a:t>«–</a:t>
            </a:r>
            <a:r>
              <a:rPr lang="en-US" sz="1600" b="1" dirty="0"/>
              <a:t>n</a:t>
            </a:r>
            <a:r>
              <a:rPr lang="ru-RU" sz="1600" b="1" dirty="0"/>
              <a:t>»</a:t>
            </a:r>
            <a:r>
              <a:rPr lang="ru-RU" sz="1600" dirty="0"/>
              <a:t> </a:t>
            </a:r>
            <a:r>
              <a:rPr lang="en-US" sz="1600" dirty="0"/>
              <a:t>/</a:t>
            </a:r>
            <a:r>
              <a:rPr lang="ru-RU" sz="1600" dirty="0"/>
              <a:t> </a:t>
            </a:r>
            <a:r>
              <a:rPr lang="ru-RU" sz="1600" b="1" dirty="0"/>
              <a:t>«-</a:t>
            </a:r>
            <a:r>
              <a:rPr lang="en-US" sz="1600" b="1" dirty="0"/>
              <a:t>np</a:t>
            </a:r>
            <a:r>
              <a:rPr lang="ru-RU" sz="1600" b="1" dirty="0"/>
              <a:t>» </a:t>
            </a:r>
            <a:r>
              <a:rPr lang="en-US" sz="1600" dirty="0"/>
              <a:t>/</a:t>
            </a:r>
            <a:r>
              <a:rPr lang="ru-RU" sz="1600" dirty="0"/>
              <a:t> «</a:t>
            </a:r>
            <a:r>
              <a:rPr lang="en-US" sz="1600" b="1" dirty="0"/>
              <a:t>-</a:t>
            </a:r>
            <a:r>
              <a:rPr lang="en-US" sz="1600" b="1" dirty="0" err="1"/>
              <a:t>ppn</a:t>
            </a:r>
            <a:r>
              <a:rPr lang="ru-RU" sz="1600" b="1" dirty="0"/>
              <a:t>»</a:t>
            </a:r>
            <a:r>
              <a:rPr lang="en-US" sz="1600" b="1" dirty="0"/>
              <a:t>;</a:t>
            </a:r>
            <a:endParaRPr lang="ru-RU" sz="16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/>
              <a:t>Размерность</a:t>
            </a:r>
            <a:r>
              <a:rPr lang="ru-RU" sz="1600" dirty="0"/>
              <a:t> решетки для </a:t>
            </a:r>
            <a:r>
              <a:rPr lang="en-US" sz="1600" dirty="0"/>
              <a:t>MPI </a:t>
            </a:r>
            <a:r>
              <a:rPr lang="ru-RU" sz="1600" dirty="0"/>
              <a:t>подразумевается только </a:t>
            </a:r>
            <a:r>
              <a:rPr lang="ru-RU" sz="1600" b="1" dirty="0"/>
              <a:t>1.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400" b="1" dirty="0">
                <a:solidFill>
                  <a:srgbClr val="C00000"/>
                </a:solidFill>
              </a:rPr>
              <a:t>Другие параметры указывать запрещено.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6" y="800616"/>
            <a:ext cx="762000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5186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108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Произвольная конфигурация запуска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Содержимое 2"/>
          <p:cNvSpPr>
            <a:spLocks noGrp="1"/>
          </p:cNvSpPr>
          <p:nvPr>
            <p:ph idx="1"/>
          </p:nvPr>
        </p:nvSpPr>
        <p:spPr>
          <a:xfrm>
            <a:off x="147636" y="972584"/>
            <a:ext cx="12093388" cy="978136"/>
          </a:xfrm>
        </p:spPr>
        <p:txBody>
          <a:bodyPr/>
          <a:lstStyle/>
          <a:p>
            <a:pPr>
              <a:buNone/>
            </a:pPr>
            <a:r>
              <a:rPr lang="ru-RU" dirty="0"/>
              <a:t>   В случае запуска напрямую, вне </a:t>
            </a:r>
            <a:r>
              <a:rPr lang="en-US" dirty="0"/>
              <a:t>DVM/MPI </a:t>
            </a:r>
            <a:r>
              <a:rPr lang="ru-RU" dirty="0"/>
              <a:t>все поля кроме аргументов командной строки, если они конечно присутствуют, должны быть пустыми.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21" y="1842516"/>
            <a:ext cx="6460427" cy="367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75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10|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Запуск системы. Консоль. (ОС </a:t>
            </a:r>
            <a:r>
              <a:rPr lang="en-US" sz="3600" dirty="0">
                <a:latin typeface="+mj-lt"/>
              </a:rPr>
              <a:t>Windows)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85FF7995-19AC-4D1B-B636-9BD765E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4958" y="766954"/>
            <a:ext cx="4231438" cy="53720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dirty="0"/>
              <a:t>При запуске приложения «</a:t>
            </a:r>
            <a:r>
              <a:rPr lang="en-US" sz="2000" b="1" dirty="0"/>
              <a:t>Visualizer_2.exe</a:t>
            </a:r>
            <a:r>
              <a:rPr lang="ru-RU" sz="2000" b="1" dirty="0"/>
              <a:t>»</a:t>
            </a:r>
            <a:r>
              <a:rPr lang="ru-RU" sz="2000" dirty="0"/>
              <a:t> открывается </a:t>
            </a:r>
            <a:r>
              <a:rPr lang="ru-RU" sz="2000" b="1" dirty="0"/>
              <a:t>Окно компонент</a:t>
            </a:r>
            <a:r>
              <a:rPr lang="ru-RU" sz="2000" dirty="0"/>
              <a:t> системы а так же </a:t>
            </a:r>
            <a:r>
              <a:rPr lang="ru-RU" sz="2000" b="1" dirty="0"/>
              <a:t>Консоль. </a:t>
            </a:r>
            <a:r>
              <a:rPr lang="ru-RU" sz="2000" dirty="0"/>
              <a:t>Консоль </a:t>
            </a:r>
            <a:r>
              <a:rPr lang="ru-RU" sz="2000" b="1" dirty="0"/>
              <a:t>не предназначена для ввода данных</a:t>
            </a:r>
            <a:r>
              <a:rPr lang="ru-RU" sz="2000" dirty="0"/>
              <a:t>, она используется системой исключительно для вывода отладочной печати и в ряде случаев – дублирования журналов действий и отслеживания состояния системы разработчиками.</a:t>
            </a:r>
          </a:p>
          <a:p>
            <a:pPr marL="0" indent="0">
              <a:buNone/>
            </a:pPr>
            <a:r>
              <a:rPr lang="ru-RU" sz="2000" dirty="0"/>
              <a:t>Для корректной работы визуализатора желательно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/>
              <a:t>закрывать только графические окна.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</a:rPr>
              <a:t>В случае закрытия системы через консоль возможно потерять </a:t>
            </a:r>
            <a:r>
              <a:rPr lang="ru-RU" sz="2000" b="1" dirty="0" err="1">
                <a:solidFill>
                  <a:srgbClr val="FF0000"/>
                </a:solidFill>
              </a:rPr>
              <a:t>несохранённые</a:t>
            </a:r>
            <a:r>
              <a:rPr lang="ru-RU" sz="2000" b="1" dirty="0">
                <a:solidFill>
                  <a:srgbClr val="FF0000"/>
                </a:solidFill>
              </a:rPr>
              <a:t> данные, </a:t>
            </a:r>
            <a:r>
              <a:rPr lang="ru-RU" sz="2000" dirty="0"/>
              <a:t>например размеры окон, ширину колонок таблиц и т д, поэтому следует прибегать к этому только в случаях некорректной работы визуализатора, например «зависания».</a:t>
            </a:r>
          </a:p>
          <a:p>
            <a:endParaRPr lang="ru-RU" sz="16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45" y="817325"/>
            <a:ext cx="6722462" cy="544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7093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109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Переменные окружения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410384" y="734307"/>
            <a:ext cx="111565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Уже существующей конфигурации запуска возможно настроить переменные окружения, которые будут установлены системой </a:t>
            </a:r>
            <a:r>
              <a:rPr lang="en-US" dirty="0"/>
              <a:t>SAPFOR </a:t>
            </a:r>
            <a:r>
              <a:rPr lang="ru-RU" dirty="0"/>
              <a:t>перед непосредственным запуском проекта.</a:t>
            </a:r>
            <a:endParaRPr lang="en-US" dirty="0"/>
          </a:p>
          <a:p>
            <a:pPr algn="just"/>
            <a:r>
              <a:rPr lang="ru-RU" dirty="0"/>
              <a:t/>
            </a:r>
            <a:br>
              <a:rPr lang="ru-RU" dirty="0"/>
            </a:br>
            <a:r>
              <a:rPr lang="ru-RU" dirty="0"/>
              <a:t>Для запуска при помощи </a:t>
            </a:r>
            <a:r>
              <a:rPr lang="en-US" dirty="0"/>
              <a:t>DVM-</a:t>
            </a:r>
            <a:r>
              <a:rPr lang="ru-RU" dirty="0"/>
              <a:t>системы  </a:t>
            </a:r>
            <a:r>
              <a:rPr lang="ru-RU" b="1" dirty="0"/>
              <a:t>на кластерах</a:t>
            </a:r>
            <a:r>
              <a:rPr lang="ru-RU" dirty="0"/>
              <a:t> задач требующих большого объема оперативной памяти, рекомендуется задать переменной окружения </a:t>
            </a:r>
            <a:r>
              <a:rPr lang="ru-RU" b="1" dirty="0"/>
              <a:t>«</a:t>
            </a:r>
            <a:r>
              <a:rPr lang="en-US" b="1" dirty="0"/>
              <a:t>DVMH_STACKSIZE</a:t>
            </a:r>
            <a:r>
              <a:rPr lang="ru-RU" b="1" dirty="0"/>
              <a:t>» </a:t>
            </a:r>
            <a:r>
              <a:rPr lang="ru-RU" dirty="0"/>
              <a:t>значение </a:t>
            </a:r>
            <a:r>
              <a:rPr lang="ru-RU" b="1" dirty="0"/>
              <a:t>«</a:t>
            </a:r>
            <a:r>
              <a:rPr lang="en-US" b="1" dirty="0"/>
              <a:t>unlimited</a:t>
            </a:r>
            <a:r>
              <a:rPr lang="ru-RU" b="1" dirty="0"/>
              <a:t>» </a:t>
            </a:r>
            <a:r>
              <a:rPr lang="ru-RU" dirty="0"/>
              <a:t>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Для запуска задач на кластерах </a:t>
            </a:r>
            <a:r>
              <a:rPr lang="ru-RU" b="1" dirty="0">
                <a:solidFill>
                  <a:srgbClr val="C00000"/>
                </a:solidFill>
              </a:rPr>
              <a:t>не нужно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ru-RU" dirty="0"/>
              <a:t>задавать переменную «</a:t>
            </a:r>
            <a:r>
              <a:rPr lang="en-US" b="1" dirty="0" err="1"/>
              <a:t>maxtime</a:t>
            </a:r>
            <a:r>
              <a:rPr lang="ru-RU" b="1" dirty="0"/>
              <a:t>». </a:t>
            </a:r>
            <a:r>
              <a:rPr lang="ru-RU" dirty="0"/>
              <a:t>Ее значение будет автоматически задано системой</a:t>
            </a:r>
            <a:r>
              <a:rPr lang="ru-RU" b="1" dirty="0"/>
              <a:t>.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84" y="3316951"/>
            <a:ext cx="11156577" cy="246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0241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1" y="857677"/>
            <a:ext cx="6618644" cy="48603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110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Переменные окружения</a:t>
            </a:r>
            <a:r>
              <a:rPr lang="en-US" sz="3600" dirty="0">
                <a:latin typeface="+mj-lt"/>
              </a:rPr>
              <a:t> </a:t>
            </a:r>
            <a:r>
              <a:rPr lang="ru-RU" sz="3600" dirty="0">
                <a:latin typeface="+mj-lt"/>
              </a:rPr>
              <a:t>для</a:t>
            </a:r>
            <a:r>
              <a:rPr lang="en-US" sz="3600" dirty="0">
                <a:latin typeface="+mj-lt"/>
              </a:rPr>
              <a:t> DVM </a:t>
            </a:r>
            <a:r>
              <a:rPr lang="ru-RU" sz="3600" dirty="0">
                <a:latin typeface="+mj-lt"/>
              </a:rPr>
              <a:t>компилятора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024032" y="779904"/>
            <a:ext cx="43859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Начиная с 802 версии, аналогично опциям </a:t>
            </a:r>
          </a:p>
          <a:p>
            <a:r>
              <a:rPr lang="ru-RU" dirty="0"/>
              <a:t>компиляции, появилась возможность назначить набор значений переменных окружения из интерфейса. На небольших экранах кнопка назначения может скрываться за границей областей, ее следует сдвинуть вправо.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4968240" y="1720447"/>
            <a:ext cx="224884" cy="218081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5143607" y="1908048"/>
            <a:ext cx="2781193" cy="177132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47549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111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Компиляция и запуск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4515601" y="3410406"/>
            <a:ext cx="50323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После того, как созданы и выбраны объекты для «</a:t>
            </a:r>
            <a:r>
              <a:rPr lang="ru-RU" sz="1600" b="1" dirty="0"/>
              <a:t>машины»</a:t>
            </a:r>
            <a:r>
              <a:rPr lang="ru-RU" sz="1600" dirty="0"/>
              <a:t>, «</a:t>
            </a:r>
            <a:r>
              <a:rPr lang="ru-RU" sz="1600" b="1" dirty="0"/>
              <a:t>пользователя»</a:t>
            </a:r>
            <a:r>
              <a:rPr lang="ru-RU" sz="1600" dirty="0"/>
              <a:t>, «</a:t>
            </a:r>
            <a:r>
              <a:rPr lang="ru-RU" sz="1600" b="1" dirty="0" err="1"/>
              <a:t>мейкфайла</a:t>
            </a:r>
            <a:r>
              <a:rPr lang="ru-RU" sz="1600" b="1" dirty="0"/>
              <a:t>»</a:t>
            </a:r>
            <a:r>
              <a:rPr lang="ru-RU" sz="1600" dirty="0"/>
              <a:t>, и «</a:t>
            </a:r>
            <a:r>
              <a:rPr lang="ru-RU" sz="1600" b="1" dirty="0"/>
              <a:t>конфигурации запуска»</a:t>
            </a:r>
            <a:r>
              <a:rPr lang="ru-RU" sz="1600" dirty="0"/>
              <a:t>, можно приступить к непосредственно компиляции и запуску. 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11" y="847171"/>
            <a:ext cx="4579717" cy="241833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11" y="3305855"/>
            <a:ext cx="3920621" cy="280538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9918" y="846065"/>
            <a:ext cx="4168039" cy="243105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469392" y="1735967"/>
            <a:ext cx="640080" cy="111121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1749552" y="1719589"/>
            <a:ext cx="853440" cy="127499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469392" y="4166491"/>
            <a:ext cx="871728" cy="125093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5458967" y="1574445"/>
            <a:ext cx="1661159" cy="104966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05630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6" y="852703"/>
            <a:ext cx="6849604" cy="53540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112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Компиляция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8000665" y="855916"/>
            <a:ext cx="39843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600" dirty="0"/>
          </a:p>
          <a:p>
            <a:pPr algn="just"/>
            <a:r>
              <a:rPr lang="ru-RU" sz="1600" dirty="0"/>
              <a:t>Здесь можно предварительно увидеть текст «</a:t>
            </a:r>
            <a:r>
              <a:rPr lang="ru-RU" sz="1600" b="1" dirty="0" err="1"/>
              <a:t>мейкфайла</a:t>
            </a:r>
            <a:r>
              <a:rPr lang="ru-RU" sz="1600" b="1" dirty="0"/>
              <a:t>»</a:t>
            </a:r>
            <a:r>
              <a:rPr lang="ru-RU" sz="1600" dirty="0"/>
              <a:t> для текущего проекта, если он был назначен, и задать «</a:t>
            </a:r>
            <a:r>
              <a:rPr lang="ru-RU" sz="1600" b="1" dirty="0"/>
              <a:t>лимит времени»</a:t>
            </a:r>
            <a:r>
              <a:rPr lang="ru-RU" sz="1600" dirty="0"/>
              <a:t> для компиляции в секундах.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dirty="0"/>
              <a:t>Перед компиляцией, всегда вызывается проход синтаксического анализа.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2712720" y="1668898"/>
            <a:ext cx="213360" cy="194651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22309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48" y="938172"/>
            <a:ext cx="7774114" cy="4492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113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Компиляция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2814792" y="1877568"/>
            <a:ext cx="592871" cy="213360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8180155" y="855916"/>
            <a:ext cx="39843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Начало прохода компиляции осуществляется </a:t>
            </a:r>
            <a:r>
              <a:rPr lang="ru-RU" sz="1600" b="1" dirty="0">
                <a:solidFill>
                  <a:srgbClr val="0070C0"/>
                </a:solidFill>
              </a:rPr>
              <a:t>синей стрелкой</a:t>
            </a:r>
            <a:r>
              <a:rPr lang="ru-RU" sz="1600" dirty="0"/>
              <a:t>.</a:t>
            </a:r>
          </a:p>
          <a:p>
            <a:r>
              <a:rPr lang="ru-RU" sz="1600" dirty="0"/>
              <a:t>Во вкладке возможно просмотреть текст </a:t>
            </a:r>
            <a:r>
              <a:rPr lang="ru-RU" sz="1600" dirty="0" err="1"/>
              <a:t>мейкфайла</a:t>
            </a:r>
            <a:r>
              <a:rPr lang="ru-RU" sz="1600" dirty="0"/>
              <a:t>, при текущем раскладе, и </a:t>
            </a:r>
            <a:r>
              <a:rPr lang="ru-RU" sz="1600" b="1" dirty="0"/>
              <a:t>«задать лимит времени» </a:t>
            </a:r>
            <a:r>
              <a:rPr lang="ru-RU" sz="1600" dirty="0"/>
              <a:t>отведенный на компиляцию, по умолчанию он равен 40 секундам.</a:t>
            </a:r>
          </a:p>
          <a:p>
            <a:r>
              <a:rPr lang="ru-RU" sz="1600" dirty="0"/>
              <a:t>В результате прохода компиляции формируется </a:t>
            </a:r>
            <a:r>
              <a:rPr lang="ru-RU" sz="1600" b="1" dirty="0"/>
              <a:t>«задача на компиляцию»</a:t>
            </a:r>
            <a:r>
              <a:rPr lang="en-US" sz="1600" dirty="0"/>
              <a:t>. </a:t>
            </a:r>
            <a:endParaRPr lang="ru-RU" sz="1600" b="1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970659" y="1833576"/>
            <a:ext cx="248541" cy="257352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495961" y="3255474"/>
            <a:ext cx="4764887" cy="188766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89366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34" y="754045"/>
            <a:ext cx="6919078" cy="40204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114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Компиляция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664464" y="2815162"/>
            <a:ext cx="4231330" cy="170213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727716" y="3398472"/>
            <a:ext cx="200270" cy="198276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582859" y="754045"/>
            <a:ext cx="314616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Чтобы просмотреть результаты задачи на компиляцию, следует </a:t>
            </a:r>
            <a:r>
              <a:rPr lang="ru-RU" sz="1400" b="1" dirty="0"/>
              <a:t>«назначить» </a:t>
            </a:r>
            <a:r>
              <a:rPr lang="ru-RU" sz="1400" dirty="0"/>
              <a:t>выделенную задачу на одной из панелей сравнения результатов задач. Механизм идентичен сравнению версий.</a:t>
            </a:r>
            <a:br>
              <a:rPr lang="ru-RU" sz="1400" dirty="0"/>
            </a:br>
            <a:r>
              <a:rPr lang="ru-RU" sz="1400" dirty="0"/>
              <a:t>Галочками задачи при этом отмечать не нужно.</a:t>
            </a:r>
          </a:p>
          <a:p>
            <a:r>
              <a:rPr lang="ru-RU" sz="1400" dirty="0"/>
              <a:t>Чтобы посмотреть потоки вывода и ошибок задачи, следует нажать на соответствующие кнопки.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34" y="4839179"/>
            <a:ext cx="6919078" cy="1457949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1166628" y="3410664"/>
            <a:ext cx="200270" cy="198276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1306836" y="4922472"/>
            <a:ext cx="200270" cy="198276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56111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115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Запуск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734196" y="697561"/>
            <a:ext cx="30460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После компиляции следует запустить (кнопка с </a:t>
            </a:r>
            <a:r>
              <a:rPr lang="ru-RU" sz="1200" b="1" dirty="0">
                <a:solidFill>
                  <a:srgbClr val="00B050"/>
                </a:solidFill>
              </a:rPr>
              <a:t>зеленой стрелкой</a:t>
            </a:r>
            <a:r>
              <a:rPr lang="ru-RU" sz="1200" dirty="0"/>
              <a:t>) </a:t>
            </a:r>
            <a:r>
              <a:rPr lang="ru-RU" sz="1200" b="1" dirty="0"/>
              <a:t>выделенную задачу на компиляцию</a:t>
            </a:r>
            <a:r>
              <a:rPr lang="ru-RU" sz="1200" dirty="0"/>
              <a:t>, к ней будет применена текущая конфигурация запуска проекта, и сформированы задачи на запуск для каждой матрицы. Для них также возможно увидеть потоки вывода, ошибок, а так же, в случае запуска на </a:t>
            </a:r>
            <a:r>
              <a:rPr lang="en-US" sz="1200" dirty="0"/>
              <a:t>DVM</a:t>
            </a:r>
            <a:r>
              <a:rPr lang="ru-RU" sz="1200" dirty="0"/>
              <a:t>-системе, текст статистики выполнения.</a:t>
            </a:r>
          </a:p>
          <a:p>
            <a:pPr algn="just"/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В случае запуска на </a:t>
            </a:r>
            <a:r>
              <a:rPr lang="en-US" sz="1200" dirty="0"/>
              <a:t>MVS </a:t>
            </a:r>
            <a:r>
              <a:rPr lang="ru-RU" sz="1200" dirty="0"/>
              <a:t>кластере, время в секундах будет округлено до минут в большую сторону, и это значение будет присвоено переменной окружения </a:t>
            </a:r>
            <a:r>
              <a:rPr lang="ru-RU" sz="1200" b="1" dirty="0"/>
              <a:t>«</a:t>
            </a:r>
            <a:r>
              <a:rPr lang="en-US" sz="1200" b="1" dirty="0" err="1"/>
              <a:t>maxtime</a:t>
            </a:r>
            <a:r>
              <a:rPr lang="ru-RU" sz="1200" b="1" dirty="0"/>
              <a:t>» </a:t>
            </a:r>
            <a:r>
              <a:rPr lang="ru-RU" sz="1200" dirty="0"/>
              <a:t>. Запуск возможен только если компиляция прошла успешно. </a:t>
            </a:r>
          </a:p>
          <a:p>
            <a:pPr algn="just"/>
            <a:endParaRPr lang="ru-RU" sz="1200" dirty="0"/>
          </a:p>
          <a:p>
            <a:pPr algn="just"/>
            <a:r>
              <a:rPr lang="ru-RU" sz="1200" dirty="0"/>
              <a:t>При запуске на диапазоне решеток будет </a:t>
            </a:r>
            <a:r>
              <a:rPr lang="ru-RU" sz="1200" b="1" dirty="0"/>
              <a:t>по очереди </a:t>
            </a:r>
            <a:r>
              <a:rPr lang="ru-RU" sz="1200" dirty="0"/>
              <a:t>произведен запуск  на каждой из них.</a:t>
            </a:r>
          </a:p>
          <a:p>
            <a:endParaRPr lang="ru-RU" sz="1200" dirty="0"/>
          </a:p>
          <a:p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В случае если в  потоке вывода присутствует текст вида </a:t>
            </a:r>
          </a:p>
          <a:p>
            <a:r>
              <a:rPr lang="ru-RU" sz="1200" dirty="0"/>
              <a:t/>
            </a:r>
            <a:br>
              <a:rPr lang="ru-RU" sz="1200" dirty="0"/>
            </a:br>
            <a:r>
              <a:rPr lang="ru-RU" sz="1200" b="1" u="sng" dirty="0"/>
              <a:t>«</a:t>
            </a:r>
            <a:r>
              <a:rPr lang="en-US" sz="1200" b="1" u="sng" dirty="0"/>
              <a:t>Time in seconds</a:t>
            </a:r>
            <a:r>
              <a:rPr lang="ru-RU" sz="1200" b="1" u="sng" dirty="0"/>
              <a:t> </a:t>
            </a:r>
            <a:r>
              <a:rPr lang="en-US" sz="1200" b="1" u="sng" dirty="0"/>
              <a:t>=</a:t>
            </a:r>
            <a:r>
              <a:rPr lang="ru-RU" sz="1200" b="1" u="sng" dirty="0"/>
              <a:t> </a:t>
            </a:r>
            <a:r>
              <a:rPr lang="en-US" sz="1200" b="1" u="sng" dirty="0"/>
              <a:t>&lt;</a:t>
            </a:r>
            <a:r>
              <a:rPr lang="ru-RU" sz="1200" b="1" u="sng" dirty="0"/>
              <a:t>число с плавающей точкой</a:t>
            </a:r>
            <a:r>
              <a:rPr lang="en-US" sz="1200" b="1" u="sng" dirty="0"/>
              <a:t>&gt;&lt;</a:t>
            </a:r>
            <a:r>
              <a:rPr lang="ru-RU" sz="1200" b="1" u="sng" dirty="0"/>
              <a:t>перевод строки</a:t>
            </a:r>
            <a:r>
              <a:rPr lang="en-US" sz="1200" b="1" u="sng" dirty="0"/>
              <a:t>&gt;</a:t>
            </a:r>
            <a:r>
              <a:rPr lang="ru-RU" sz="1200" b="1" u="sng" dirty="0"/>
              <a:t>»</a:t>
            </a:r>
          </a:p>
          <a:p>
            <a:r>
              <a:rPr lang="ru-RU" sz="1200" b="1" u="sng" dirty="0"/>
              <a:t/>
            </a:r>
            <a:br>
              <a:rPr lang="ru-RU" sz="1200" b="1" u="sng" dirty="0"/>
            </a:br>
            <a:r>
              <a:rPr lang="ru-RU" sz="1200" dirty="0"/>
              <a:t>из него будет извлечено «чистое» время выполнения.</a:t>
            </a:r>
            <a:endParaRPr lang="ru-RU" sz="1600" b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6" y="764276"/>
            <a:ext cx="6926604" cy="547287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3425200" y="1572768"/>
            <a:ext cx="604255" cy="249936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1499616" y="1591056"/>
            <a:ext cx="188976" cy="182880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48309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115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Тестирование </a:t>
            </a:r>
            <a:r>
              <a:rPr lang="en-US" sz="3600" dirty="0">
                <a:latin typeface="+mj-lt"/>
              </a:rPr>
              <a:t>DVM-</a:t>
            </a:r>
            <a:r>
              <a:rPr lang="ru-RU" sz="3600" dirty="0">
                <a:latin typeface="+mj-lt"/>
              </a:rPr>
              <a:t>системы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8211987" y="771703"/>
            <a:ext cx="304602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Начиная с</a:t>
            </a:r>
            <a:r>
              <a:rPr lang="en-US" sz="1400" dirty="0"/>
              <a:t> 912</a:t>
            </a:r>
            <a:r>
              <a:rPr lang="ru-RU" sz="1400" dirty="0"/>
              <a:t> версии, добавлена возможность массовых компиляции и запусков проектов в </a:t>
            </a:r>
            <a:r>
              <a:rPr lang="ru-RU" sz="1400" b="1" dirty="0"/>
              <a:t>неблокирующем</a:t>
            </a:r>
            <a:r>
              <a:rPr lang="ru-RU" sz="1400" dirty="0"/>
              <a:t> режиме при помощи </a:t>
            </a:r>
            <a:r>
              <a:rPr lang="en-US" sz="1400" b="1" dirty="0"/>
              <a:t>DVM</a:t>
            </a:r>
            <a:r>
              <a:rPr lang="ru-RU" sz="1400" b="1" dirty="0"/>
              <a:t>-системы</a:t>
            </a:r>
            <a:r>
              <a:rPr lang="ru-RU" sz="1400" dirty="0"/>
              <a:t> на машине типа </a:t>
            </a:r>
            <a:r>
              <a:rPr lang="ru-RU" sz="1400" b="1" dirty="0"/>
              <a:t>«одиночный сервер»</a:t>
            </a:r>
            <a:r>
              <a:rPr lang="ru-RU" sz="1400" dirty="0"/>
              <a:t>. </a:t>
            </a:r>
          </a:p>
          <a:p>
            <a:endParaRPr lang="ru-RU" sz="1400" dirty="0"/>
          </a:p>
          <a:p>
            <a:r>
              <a:rPr lang="ru-RU" sz="1400" dirty="0"/>
              <a:t>Перед началом работы, во вкладке </a:t>
            </a:r>
            <a:r>
              <a:rPr lang="ru-RU" sz="1400" b="1" dirty="0"/>
              <a:t>«Учётные данные» </a:t>
            </a:r>
            <a:r>
              <a:rPr lang="ru-RU" sz="1400" dirty="0"/>
              <a:t>должны присутствовать</a:t>
            </a:r>
            <a:r>
              <a:rPr lang="en-US" sz="1400" dirty="0"/>
              <a:t>:</a:t>
            </a:r>
          </a:p>
          <a:p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Текущая </a:t>
            </a:r>
            <a:r>
              <a:rPr lang="ru-RU" sz="1400" dirty="0">
                <a:hlinkClick r:id="rId3" action="ppaction://hlinksldjump"/>
              </a:rPr>
              <a:t>машина</a:t>
            </a:r>
            <a:r>
              <a:rPr lang="ru-RU" sz="1400" dirty="0"/>
              <a:t> типа </a:t>
            </a:r>
            <a:r>
              <a:rPr lang="ru-RU" sz="1400" b="1" dirty="0"/>
              <a:t>«одиночный сервер»</a:t>
            </a:r>
            <a:r>
              <a:rPr lang="en-US" sz="1400" dirty="0"/>
              <a:t>;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Текущий </a:t>
            </a:r>
            <a:r>
              <a:rPr lang="ru-RU" sz="1400" dirty="0">
                <a:hlinkClick r:id="rId4" action="ppaction://hlinksldjump"/>
              </a:rPr>
              <a:t>пользователь</a:t>
            </a:r>
            <a:r>
              <a:rPr lang="en-US" sz="14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Текущий </a:t>
            </a:r>
            <a:r>
              <a:rPr lang="ru-RU" sz="1400" dirty="0">
                <a:hlinkClick r:id="rId5" action="ppaction://hlinksldjump"/>
              </a:rPr>
              <a:t>компилятор</a:t>
            </a:r>
            <a:r>
              <a:rPr lang="ru-RU" sz="1400" dirty="0"/>
              <a:t> типа </a:t>
            </a:r>
            <a:r>
              <a:rPr lang="ru-RU" sz="1400" b="1" dirty="0"/>
              <a:t>«</a:t>
            </a:r>
            <a:r>
              <a:rPr lang="en-US" sz="1400" b="1" dirty="0"/>
              <a:t>DVM-</a:t>
            </a:r>
            <a:r>
              <a:rPr lang="ru-RU" sz="1400" b="1" dirty="0"/>
              <a:t>система»</a:t>
            </a:r>
            <a:r>
              <a:rPr lang="en-US" sz="1400" dirty="0"/>
              <a:t>;</a:t>
            </a:r>
          </a:p>
          <a:p>
            <a:endParaRPr lang="en-US" sz="1400" b="1" dirty="0"/>
          </a:p>
          <a:p>
            <a:r>
              <a:rPr lang="ru-RU" sz="1400" dirty="0"/>
              <a:t>При переходе на другие вкладки раздела «Тестирование», </a:t>
            </a:r>
            <a:r>
              <a:rPr lang="ru-RU" sz="1400" u="sng" dirty="0"/>
              <a:t>текущие учетные данные видны в соответствующих заголовках</a:t>
            </a:r>
            <a:r>
              <a:rPr lang="ru-RU" sz="1400" dirty="0"/>
              <a:t>.</a:t>
            </a:r>
          </a:p>
          <a:p>
            <a:endParaRPr lang="ru-RU" sz="1400" dirty="0"/>
          </a:p>
          <a:p>
            <a:r>
              <a:rPr lang="ru-RU" sz="1200" dirty="0"/>
              <a:t>Если пользователь был добавлен в базу данных при версии визуализатора младше 911, требуется его повторная </a:t>
            </a:r>
            <a:r>
              <a:rPr lang="ru-RU" sz="1200" dirty="0">
                <a:hlinkClick r:id="rId6" action="ppaction://hlinksldjump"/>
              </a:rPr>
              <a:t>инициализация</a:t>
            </a:r>
            <a:r>
              <a:rPr lang="ru-RU" sz="1200" dirty="0"/>
              <a:t>.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dirty="0"/>
          </a:p>
          <a:p>
            <a:r>
              <a:rPr lang="ru-RU" sz="1600" dirty="0"/>
              <a:t/>
            </a:r>
            <a:br>
              <a:rPr lang="ru-RU" sz="1600" dirty="0"/>
            </a:br>
            <a:endParaRPr lang="ru-RU" sz="1600" b="1" u="sng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3425200" y="1572768"/>
            <a:ext cx="604255" cy="249936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1499616" y="1591056"/>
            <a:ext cx="188976" cy="182880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476" y="816375"/>
            <a:ext cx="7533448" cy="5248255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3050379" y="1079222"/>
            <a:ext cx="928497" cy="249806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633809" y="1942341"/>
            <a:ext cx="865808" cy="174783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2387233" y="1942342"/>
            <a:ext cx="1212702" cy="158308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4092466" y="2384919"/>
            <a:ext cx="3428680" cy="160573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911811" y="1322963"/>
            <a:ext cx="414481" cy="140694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4214992" y="1322961"/>
            <a:ext cx="1131365" cy="140695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1393722" y="1335317"/>
            <a:ext cx="632786" cy="128339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 стрелкой 21"/>
          <p:cNvCxnSpPr>
            <a:endCxn id="19" idx="2"/>
          </p:cNvCxnSpPr>
          <p:nvPr/>
        </p:nvCxnSpPr>
        <p:spPr>
          <a:xfrm flipH="1" flipV="1">
            <a:off x="1119052" y="1463657"/>
            <a:ext cx="7424145" cy="3554591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 flipV="1">
            <a:off x="1753469" y="1462815"/>
            <a:ext cx="7449450" cy="3608978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4467728" y="1517202"/>
            <a:ext cx="5308927" cy="3501046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633809" y="1297748"/>
            <a:ext cx="1606883" cy="239763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17537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115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Тесты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8427561" y="1218270"/>
            <a:ext cx="3757569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Начиная с</a:t>
            </a:r>
            <a:r>
              <a:rPr lang="en-US" sz="1400" dirty="0"/>
              <a:t> 912</a:t>
            </a:r>
            <a:r>
              <a:rPr lang="ru-RU" sz="1400" dirty="0"/>
              <a:t> версии, добавлена возможность массовых компиляции и запусков проектов в </a:t>
            </a:r>
            <a:r>
              <a:rPr lang="ru-RU" sz="1400" b="1" dirty="0"/>
              <a:t>неблокирующем</a:t>
            </a:r>
            <a:r>
              <a:rPr lang="ru-RU" sz="1400" dirty="0"/>
              <a:t> режиме при помощи </a:t>
            </a:r>
            <a:r>
              <a:rPr lang="en-US" sz="1400" b="1" dirty="0"/>
              <a:t>DVM</a:t>
            </a:r>
            <a:r>
              <a:rPr lang="ru-RU" sz="1400" b="1" dirty="0"/>
              <a:t>-системы</a:t>
            </a:r>
            <a:r>
              <a:rPr lang="ru-RU" sz="1400" dirty="0"/>
              <a:t> на машине типа </a:t>
            </a:r>
            <a:r>
              <a:rPr lang="ru-RU" sz="1400" b="1" dirty="0"/>
              <a:t>«одиночный сервер»</a:t>
            </a:r>
            <a:r>
              <a:rPr lang="ru-RU" sz="1400" dirty="0"/>
              <a:t>. </a:t>
            </a:r>
          </a:p>
          <a:p>
            <a:endParaRPr lang="ru-RU" sz="1400" dirty="0"/>
          </a:p>
          <a:p>
            <a:r>
              <a:rPr lang="ru-RU" sz="1400" dirty="0"/>
              <a:t>Перед началом работы, во вкладке </a:t>
            </a:r>
            <a:r>
              <a:rPr lang="ru-RU" sz="1400" b="1" dirty="0"/>
              <a:t>«Учётные данные» </a:t>
            </a:r>
            <a:r>
              <a:rPr lang="ru-RU" sz="1400" dirty="0"/>
              <a:t>должны присутствовать</a:t>
            </a:r>
            <a:r>
              <a:rPr lang="en-US" sz="1400" dirty="0"/>
              <a:t>:</a:t>
            </a:r>
          </a:p>
          <a:p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Текущая </a:t>
            </a:r>
            <a:r>
              <a:rPr lang="ru-RU" sz="1400" dirty="0">
                <a:hlinkClick r:id="rId3" action="ppaction://hlinksldjump"/>
              </a:rPr>
              <a:t>машина</a:t>
            </a:r>
            <a:r>
              <a:rPr lang="ru-RU" sz="1400" dirty="0"/>
              <a:t> типа </a:t>
            </a:r>
            <a:r>
              <a:rPr lang="ru-RU" sz="1400" b="1" dirty="0"/>
              <a:t>«одиночный сервер»</a:t>
            </a:r>
            <a:r>
              <a:rPr lang="en-US" sz="1400" dirty="0"/>
              <a:t>;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Текущий </a:t>
            </a:r>
            <a:r>
              <a:rPr lang="ru-RU" sz="1400" dirty="0">
                <a:hlinkClick r:id="rId4" action="ppaction://hlinksldjump"/>
              </a:rPr>
              <a:t>пользователь</a:t>
            </a:r>
            <a:r>
              <a:rPr lang="en-US" sz="14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Текущий </a:t>
            </a:r>
            <a:r>
              <a:rPr lang="ru-RU" sz="1400" dirty="0">
                <a:hlinkClick r:id="rId5" action="ppaction://hlinksldjump"/>
              </a:rPr>
              <a:t>компилятор</a:t>
            </a:r>
            <a:r>
              <a:rPr lang="ru-RU" sz="1400" dirty="0"/>
              <a:t> типа </a:t>
            </a:r>
            <a:r>
              <a:rPr lang="ru-RU" sz="1400" b="1" dirty="0"/>
              <a:t>«</a:t>
            </a:r>
            <a:r>
              <a:rPr lang="en-US" sz="1400" b="1" dirty="0"/>
              <a:t>DVM-</a:t>
            </a:r>
            <a:r>
              <a:rPr lang="ru-RU" sz="1400" b="1" dirty="0"/>
              <a:t>система»</a:t>
            </a:r>
            <a:r>
              <a:rPr lang="en-US" sz="1400" dirty="0"/>
              <a:t>;</a:t>
            </a:r>
          </a:p>
          <a:p>
            <a:endParaRPr lang="en-US" sz="1400" b="1" dirty="0"/>
          </a:p>
          <a:p>
            <a:r>
              <a:rPr lang="ru-RU" sz="1400" dirty="0"/>
              <a:t>При переходе на другие вкладки раздела «Тестирование», </a:t>
            </a:r>
            <a:r>
              <a:rPr lang="ru-RU" sz="1400" u="sng" dirty="0"/>
              <a:t>текущие учетные данные видны в соответствующих заголовках</a:t>
            </a:r>
            <a:r>
              <a:rPr lang="ru-RU" sz="1400" dirty="0"/>
              <a:t>.</a:t>
            </a:r>
          </a:p>
          <a:p>
            <a:endParaRPr lang="ru-RU" sz="1400" dirty="0"/>
          </a:p>
          <a:p>
            <a:r>
              <a:rPr lang="ru-RU" sz="1200" dirty="0"/>
              <a:t>Если пользователь был добавлен в базу данных при версии визуализатора младше 911, требуется его повторная </a:t>
            </a:r>
            <a:r>
              <a:rPr lang="ru-RU" sz="1200" dirty="0">
                <a:hlinkClick r:id="rId6" action="ppaction://hlinksldjump"/>
              </a:rPr>
              <a:t>инициализация</a:t>
            </a:r>
            <a:r>
              <a:rPr lang="ru-RU" sz="1200" dirty="0"/>
              <a:t>.</a:t>
            </a:r>
            <a:endParaRPr lang="ru-RU" sz="1400" dirty="0"/>
          </a:p>
          <a:p>
            <a:r>
              <a:rPr lang="ru-RU" sz="1600" dirty="0"/>
              <a:t/>
            </a:r>
            <a:br>
              <a:rPr lang="ru-RU" sz="1600" dirty="0"/>
            </a:br>
            <a:endParaRPr lang="ru-RU" sz="1600" b="1" u="sng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6" y="817325"/>
            <a:ext cx="7418278" cy="5187320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3050379" y="1079222"/>
            <a:ext cx="895545" cy="238832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3236331" y="1305431"/>
            <a:ext cx="709594" cy="158225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39773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 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Информация для разработчиков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6CF32B5-02B1-407F-97CF-B5165643AA74}"/>
              </a:ext>
            </a:extLst>
          </p:cNvPr>
          <p:cNvSpPr txBox="1"/>
          <p:nvPr/>
        </p:nvSpPr>
        <p:spPr>
          <a:xfrm>
            <a:off x="335360" y="927138"/>
            <a:ext cx="1231937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900" dirty="0"/>
              <a:t>Описание семантики </a:t>
            </a:r>
            <a:r>
              <a:rPr lang="en-US" sz="1900" dirty="0"/>
              <a:t>SPF </a:t>
            </a:r>
            <a:r>
              <a:rPr lang="ru-RU" sz="1900" dirty="0"/>
              <a:t>директив можно найти по ссылке:</a:t>
            </a:r>
            <a:r>
              <a:rPr lang="en-US" sz="1900" dirty="0"/>
              <a:t> </a:t>
            </a:r>
            <a:r>
              <a:rPr lang="en-US" sz="1900" b="0" i="0" u="none" strike="noStrike" dirty="0">
                <a:solidFill>
                  <a:srgbClr val="0052CC"/>
                </a:solidFill>
                <a:effectLst/>
                <a:latin typeface="-apple-system"/>
                <a:hlinkClick r:id="rId3"/>
              </a:rPr>
              <a:t>https://cloud.mail.ru/public/GddP/THZKwqjRY</a:t>
            </a:r>
            <a:r>
              <a:rPr lang="ru-RU" sz="1900" dirty="0">
                <a:solidFill>
                  <a:srgbClr val="0052CC"/>
                </a:solidFill>
                <a:latin typeface="-apple-system"/>
              </a:rPr>
              <a:t> </a:t>
            </a:r>
            <a:endParaRPr lang="ru-RU" sz="1900" b="0" i="0" u="none" strike="noStrike" dirty="0">
              <a:solidFill>
                <a:srgbClr val="0052CC"/>
              </a:solidFill>
              <a:effectLst/>
              <a:latin typeface="-apple-system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1900" dirty="0">
              <a:solidFill>
                <a:srgbClr val="0052CC"/>
              </a:solidFill>
              <a:latin typeface="-apple-system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1900" dirty="0">
              <a:solidFill>
                <a:srgbClr val="0052CC"/>
              </a:solidFill>
              <a:latin typeface="-apple-system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900" i="0" u="none" strike="noStrike" dirty="0">
                <a:effectLst/>
                <a:latin typeface="-apple-system"/>
              </a:rPr>
              <a:t>Основной репозиторий проекта </a:t>
            </a:r>
            <a:r>
              <a:rPr lang="en-US" sz="1900" i="0" u="none" strike="noStrike" dirty="0">
                <a:effectLst/>
                <a:latin typeface="-apple-system"/>
              </a:rPr>
              <a:t>SAPFOR (</a:t>
            </a:r>
            <a:r>
              <a:rPr lang="ru-RU" sz="1900" i="0" u="none" strike="noStrike" dirty="0">
                <a:effectLst/>
                <a:latin typeface="-apple-system"/>
              </a:rPr>
              <a:t>ядро системы на </a:t>
            </a:r>
            <a:r>
              <a:rPr lang="ru-RU" sz="1900" dirty="0">
                <a:latin typeface="-apple-system"/>
              </a:rPr>
              <a:t>С++)</a:t>
            </a:r>
            <a:r>
              <a:rPr lang="ru-RU" sz="1900" i="0" u="none" strike="noStrike" dirty="0">
                <a:effectLst/>
                <a:latin typeface="-apple-system"/>
              </a:rPr>
              <a:t>: </a:t>
            </a:r>
            <a:r>
              <a:rPr lang="en-US" sz="1900" i="0" u="none" strike="noStrike" dirty="0">
                <a:effectLst/>
                <a:latin typeface="-apple-system"/>
                <a:hlinkClick r:id="rId4"/>
              </a:rPr>
              <a:t>https://bitbucket.org/ALEXks/sapfor_2017/</a:t>
            </a:r>
            <a:endParaRPr lang="ru-RU" sz="1900" i="0" u="none" strike="noStrike" dirty="0">
              <a:effectLst/>
              <a:latin typeface="-apple-system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900" i="0" u="none" strike="noStrike" dirty="0">
                <a:effectLst/>
                <a:latin typeface="-apple-system"/>
              </a:rPr>
              <a:t>Основной репозиторий проекта </a:t>
            </a:r>
            <a:r>
              <a:rPr lang="en-US" sz="1900" i="0" u="none" strike="noStrike" dirty="0">
                <a:effectLst/>
                <a:latin typeface="-apple-system"/>
              </a:rPr>
              <a:t>SAPFOR (</a:t>
            </a:r>
            <a:r>
              <a:rPr lang="ru-RU" sz="1900" dirty="0">
                <a:latin typeface="-apple-system"/>
              </a:rPr>
              <a:t>визуализатор на </a:t>
            </a:r>
            <a:r>
              <a:rPr lang="en-US" sz="1900" dirty="0">
                <a:latin typeface="-apple-system"/>
              </a:rPr>
              <a:t>JAVA</a:t>
            </a:r>
            <a:r>
              <a:rPr lang="ru-RU" sz="1900" dirty="0">
                <a:latin typeface="-apple-system"/>
              </a:rPr>
              <a:t>)</a:t>
            </a:r>
            <a:r>
              <a:rPr lang="ru-RU" sz="1900" i="0" u="none" strike="noStrike" dirty="0">
                <a:effectLst/>
                <a:latin typeface="-apple-system"/>
              </a:rPr>
              <a:t>:</a:t>
            </a:r>
            <a:r>
              <a:rPr lang="ru-RU" sz="1900" dirty="0">
                <a:latin typeface="-apple-system"/>
              </a:rPr>
              <a:t> </a:t>
            </a:r>
            <a:r>
              <a:rPr lang="en-US" sz="1900" i="0" u="none" strike="noStrike" dirty="0">
                <a:effectLst/>
                <a:latin typeface="-apple-system"/>
                <a:hlinkClick r:id="rId5"/>
              </a:rPr>
              <a:t>https://bitbucket.org/02090095/visual_dvm_2020/</a:t>
            </a:r>
            <a:endParaRPr lang="ru-RU" sz="1900" i="0" u="none" strike="noStrike" dirty="0">
              <a:effectLst/>
              <a:latin typeface="-apple-system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900" i="0" u="none" strike="noStrike" dirty="0">
              <a:effectLst/>
              <a:latin typeface="-apple-system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1900" dirty="0">
              <a:solidFill>
                <a:srgbClr val="0052CC"/>
              </a:solidFill>
              <a:latin typeface="-apple-system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900" dirty="0">
              <a:solidFill>
                <a:srgbClr val="0052CC"/>
              </a:solidFill>
              <a:latin typeface="-apple-system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900" b="0" i="0" dirty="0">
                <a:solidFill>
                  <a:srgbClr val="172B4D"/>
                </a:solidFill>
                <a:effectLst/>
                <a:latin typeface="-apple-system"/>
              </a:rPr>
              <a:t>Инструкция по настройке и запуску </a:t>
            </a:r>
            <a:r>
              <a:rPr lang="ru-RU" sz="1900" dirty="0">
                <a:solidFill>
                  <a:srgbClr val="172B4D"/>
                </a:solidFill>
                <a:latin typeface="-apple-system"/>
              </a:rPr>
              <a:t>системы </a:t>
            </a:r>
            <a:r>
              <a:rPr lang="en-US" sz="1900" dirty="0">
                <a:solidFill>
                  <a:srgbClr val="172B4D"/>
                </a:solidFill>
                <a:latin typeface="-apple-system"/>
              </a:rPr>
              <a:t>SAPFOR </a:t>
            </a:r>
            <a:r>
              <a:rPr lang="ru-RU" sz="1900" dirty="0">
                <a:solidFill>
                  <a:srgbClr val="172B4D"/>
                </a:solidFill>
                <a:latin typeface="-apple-system"/>
              </a:rPr>
              <a:t>для разработчиков </a:t>
            </a:r>
            <a:r>
              <a:rPr lang="ru-RU" sz="1900" b="0" i="0" dirty="0">
                <a:solidFill>
                  <a:srgbClr val="172B4D"/>
                </a:solidFill>
                <a:effectLst/>
                <a:latin typeface="-apple-system"/>
              </a:rPr>
              <a:t>доступна по ссылке: </a:t>
            </a:r>
            <a:r>
              <a:rPr lang="ru-RU" sz="1900" b="0" i="0" u="none" strike="noStrike" dirty="0">
                <a:solidFill>
                  <a:srgbClr val="0052CC"/>
                </a:solidFill>
                <a:effectLst/>
                <a:latin typeface="-apple-system"/>
                <a:hlinkClick r:id="rId6"/>
              </a:rPr>
              <a:t>https://1drv.ms/w/s!Ah6s56qSLUGYsAlB7mmuXcxeqVeT</a:t>
            </a:r>
            <a:r>
              <a:rPr lang="en-US" sz="1900" b="0" i="0" u="none" strike="noStrike" dirty="0">
                <a:solidFill>
                  <a:srgbClr val="0052CC"/>
                </a:solidFill>
                <a:effectLst/>
                <a:latin typeface="-apple-system"/>
              </a:rPr>
              <a:t> .</a:t>
            </a:r>
            <a:endParaRPr lang="ru-RU" sz="1900" b="0" i="0" u="none" strike="noStrike" dirty="0">
              <a:solidFill>
                <a:srgbClr val="0052CC"/>
              </a:solidFill>
              <a:effectLst/>
              <a:latin typeface="-apple-syste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900" dirty="0">
              <a:solidFill>
                <a:srgbClr val="0052CC"/>
              </a:solidFill>
              <a:latin typeface="-apple-system"/>
            </a:endParaRPr>
          </a:p>
          <a:p>
            <a:r>
              <a:rPr lang="en-US" sz="1900" b="0" i="0" u="none" strike="noStrike" dirty="0">
                <a:solidFill>
                  <a:srgbClr val="0052CC"/>
                </a:solidFill>
                <a:effectLst/>
                <a:latin typeface="-apple-system"/>
              </a:rPr>
              <a:t> </a:t>
            </a:r>
            <a:r>
              <a:rPr lang="ru-RU" sz="1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2027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11|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Требования к установке (ОС </a:t>
            </a:r>
            <a:r>
              <a:rPr lang="en-US" sz="3600" dirty="0">
                <a:latin typeface="+mj-lt"/>
              </a:rPr>
              <a:t>Linux)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B4A6C93-7010-4827-BF7D-5E3029534A4A}"/>
              </a:ext>
            </a:extLst>
          </p:cNvPr>
          <p:cNvSpPr txBox="1"/>
          <p:nvPr/>
        </p:nvSpPr>
        <p:spPr>
          <a:xfrm>
            <a:off x="356511" y="691676"/>
            <a:ext cx="10764371" cy="5416868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Диалоговая оболочка системы представляет собой </a:t>
            </a:r>
            <a:r>
              <a:rPr lang="en-US" dirty="0"/>
              <a:t>Java </a:t>
            </a:r>
            <a:r>
              <a:rPr lang="ru-RU" dirty="0"/>
              <a:t>приложение, поэтому требует наличия </a:t>
            </a:r>
            <a:r>
              <a:rPr lang="en-US" dirty="0"/>
              <a:t>JRE;</a:t>
            </a:r>
            <a:r>
              <a:rPr lang="ru-RU" dirty="0"/>
              <a:t> Подходит только </a:t>
            </a:r>
            <a:r>
              <a:rPr lang="ru-RU" b="1" dirty="0"/>
              <a:t>официальная </a:t>
            </a:r>
            <a:r>
              <a:rPr lang="en-US" dirty="0"/>
              <a:t>JRE</a:t>
            </a:r>
            <a:r>
              <a:rPr lang="ru-RU" dirty="0"/>
              <a:t> или </a:t>
            </a:r>
            <a:r>
              <a:rPr lang="en-US" dirty="0"/>
              <a:t>JDK</a:t>
            </a:r>
            <a:r>
              <a:rPr lang="ru-RU" dirty="0"/>
              <a:t>, то есть</a:t>
            </a:r>
            <a:r>
              <a:rPr lang="en-US" dirty="0"/>
              <a:t> Oracle;</a:t>
            </a:r>
            <a:endParaRPr lang="ru-RU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C00000"/>
                </a:solidFill>
              </a:rPr>
              <a:t>Open JDK </a:t>
            </a:r>
            <a:r>
              <a:rPr lang="ru-RU" b="1" dirty="0">
                <a:solidFill>
                  <a:srgbClr val="C00000"/>
                </a:solidFill>
              </a:rPr>
              <a:t>несовместима с системой</a:t>
            </a:r>
            <a:r>
              <a:rPr lang="ru-RU" dirty="0">
                <a:solidFill>
                  <a:srgbClr val="C00000"/>
                </a:solidFill>
              </a:rPr>
              <a:t>.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>Как правило, в ОС </a:t>
            </a:r>
            <a:r>
              <a:rPr lang="en-US" dirty="0">
                <a:solidFill>
                  <a:srgbClr val="C00000"/>
                </a:solidFill>
              </a:rPr>
              <a:t>Linux </a:t>
            </a:r>
            <a:r>
              <a:rPr lang="ru-RU" dirty="0">
                <a:solidFill>
                  <a:srgbClr val="C00000"/>
                </a:solidFill>
              </a:rPr>
              <a:t>она установлена по умолчанию</a:t>
            </a:r>
            <a:r>
              <a:rPr lang="en-US" dirty="0">
                <a:solidFill>
                  <a:srgbClr val="C00000"/>
                </a:solidFill>
              </a:rPr>
              <a:t>;</a:t>
            </a:r>
            <a:r>
              <a:rPr lang="ru-RU" dirty="0">
                <a:solidFill>
                  <a:srgbClr val="C00000"/>
                </a:solidFill>
              </a:rPr>
              <a:t>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Перед установкой следует проверить, правильно ли установлены переменные среды, и «видна»</a:t>
            </a:r>
            <a:r>
              <a:rPr lang="en-US" dirty="0"/>
              <a:t> </a:t>
            </a:r>
            <a:r>
              <a:rPr lang="ru-RU" dirty="0"/>
              <a:t>ли </a:t>
            </a:r>
            <a:r>
              <a:rPr lang="en-US" dirty="0"/>
              <a:t>java </a:t>
            </a:r>
            <a:r>
              <a:rPr lang="ru-RU" dirty="0"/>
              <a:t>из командной строки/терминала. Наберите «</a:t>
            </a:r>
            <a:r>
              <a:rPr lang="en-US" b="1" dirty="0"/>
              <a:t>java </a:t>
            </a:r>
            <a:r>
              <a:rPr lang="ru-RU" b="1" dirty="0"/>
              <a:t>–</a:t>
            </a:r>
            <a:r>
              <a:rPr lang="en-US" b="1" dirty="0"/>
              <a:t>version</a:t>
            </a:r>
            <a:r>
              <a:rPr lang="ru-RU" b="1" dirty="0"/>
              <a:t>»</a:t>
            </a:r>
            <a:r>
              <a:rPr lang="ru-RU" dirty="0"/>
              <a:t> в консоли. Если вывод примерно как на скриншоте ниже, то всё в порядке </a:t>
            </a:r>
            <a:r>
              <a:rPr lang="ru-RU" i="1" dirty="0"/>
              <a:t>(версия должна быть </a:t>
            </a:r>
            <a:r>
              <a:rPr lang="en-US" i="1" dirty="0"/>
              <a:t>Java(TM) SE Runtime Environment</a:t>
            </a:r>
            <a:r>
              <a:rPr lang="ru-RU" i="1" dirty="0"/>
              <a:t> 1.8.хх)</a:t>
            </a:r>
            <a:r>
              <a:rPr lang="en-US" dirty="0"/>
              <a:t>;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endParaRPr lang="ru-RU" dirty="0"/>
          </a:p>
          <a:p>
            <a:r>
              <a:rPr lang="ru-RU" dirty="0"/>
              <a:t> 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2000" dirty="0"/>
          </a:p>
          <a:p>
            <a:pPr marL="285750" indent="-285750">
              <a:buFont typeface="Wingdings" pitchFamily="2" charset="2"/>
              <a:buChar char="Ø"/>
            </a:pPr>
            <a:endParaRPr lang="ru-RU" sz="2000" dirty="0"/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Если в выводе присутствует сочетание </a:t>
            </a:r>
            <a:r>
              <a:rPr lang="ru-RU" b="1" dirty="0">
                <a:solidFill>
                  <a:srgbClr val="C00000"/>
                </a:solidFill>
              </a:rPr>
              <a:t>«</a:t>
            </a:r>
            <a:r>
              <a:rPr lang="en-US" b="1" dirty="0">
                <a:solidFill>
                  <a:srgbClr val="C00000"/>
                </a:solidFill>
              </a:rPr>
              <a:t>Open JDK</a:t>
            </a:r>
            <a:r>
              <a:rPr lang="ru-RU" b="1" dirty="0">
                <a:solidFill>
                  <a:srgbClr val="C00000"/>
                </a:solidFill>
              </a:rPr>
              <a:t>» </a:t>
            </a:r>
            <a:r>
              <a:rPr lang="ru-RU" dirty="0"/>
              <a:t>, как на скриншоте ниже, </a:t>
            </a:r>
            <a:r>
              <a:rPr lang="ru-RU" dirty="0">
                <a:solidFill>
                  <a:srgbClr val="C00000"/>
                </a:solidFill>
              </a:rPr>
              <a:t>потребуется установка официальной версии </a:t>
            </a:r>
            <a:r>
              <a:rPr lang="en-US" dirty="0">
                <a:solidFill>
                  <a:srgbClr val="C00000"/>
                </a:solidFill>
              </a:rPr>
              <a:t>Java</a:t>
            </a:r>
            <a:r>
              <a:rPr lang="ru-RU" dirty="0">
                <a:solidFill>
                  <a:srgbClr val="C00000"/>
                </a:solidFill>
              </a:rPr>
              <a:t>, и указание её в качестве основной</a:t>
            </a:r>
            <a:r>
              <a:rPr lang="ru-RU" dirty="0"/>
              <a:t> Скачать её можно с официального сайта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https://www.oracle.com/java/technologies/downloads/</a:t>
            </a:r>
            <a:r>
              <a:rPr lang="en-US" dirty="0"/>
              <a:t>;</a:t>
            </a:r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  <p:pic>
        <p:nvPicPr>
          <p:cNvPr id="11" name="Объект 6" descr="U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742705" y="2480042"/>
            <a:ext cx="5373616" cy="11909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2" y="4739836"/>
            <a:ext cx="5041721" cy="152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945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Скругленный прямоугольник 56"/>
          <p:cNvSpPr/>
          <p:nvPr/>
        </p:nvSpPr>
        <p:spPr>
          <a:xfrm>
            <a:off x="5671322" y="1655336"/>
            <a:ext cx="2625067" cy="22327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16|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Основные компоненты системы </a:t>
            </a:r>
            <a:r>
              <a:rPr lang="en-US" sz="3600" dirty="0">
                <a:latin typeface="+mj-lt"/>
              </a:rPr>
              <a:t>SAPFOR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99872" y="1517903"/>
            <a:ext cx="4242816" cy="4620769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\\\\\\\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3712" y="1109502"/>
            <a:ext cx="23728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Локальная машина пользователя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20677" y="1836388"/>
            <a:ext cx="3736848" cy="40828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380994" y="1470926"/>
            <a:ext cx="1788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Система </a:t>
            </a:r>
            <a:r>
              <a:rPr lang="en-US" dirty="0"/>
              <a:t>SAPFOR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157983" y="2077802"/>
            <a:ext cx="1700785" cy="529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Визуализатор</a:t>
            </a:r>
            <a:r>
              <a:rPr lang="en-US" sz="1400" dirty="0"/>
              <a:t> </a:t>
            </a:r>
            <a:r>
              <a:rPr lang="ru-RU" sz="1400" dirty="0"/>
              <a:t>(</a:t>
            </a:r>
            <a:r>
              <a:rPr lang="en-US" sz="1400" dirty="0"/>
              <a:t>VisualSapfor.jar)</a:t>
            </a:r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157983" y="4518728"/>
            <a:ext cx="1725865" cy="591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SAPFOR FORTRAN</a:t>
            </a:r>
          </a:p>
          <a:p>
            <a:pPr algn="ctr"/>
            <a:r>
              <a:rPr lang="en-US" sz="1400" dirty="0"/>
              <a:t>(Sapfor_F.exe)</a:t>
            </a:r>
            <a:endParaRPr lang="ru-RU" sz="14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157984" y="3300760"/>
            <a:ext cx="1700784" cy="516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Сервер</a:t>
            </a:r>
            <a:r>
              <a:rPr lang="en-US" sz="1400" dirty="0"/>
              <a:t> </a:t>
            </a:r>
            <a:r>
              <a:rPr lang="ru-RU" sz="1400" dirty="0"/>
              <a:t>сообщений</a:t>
            </a:r>
          </a:p>
          <a:p>
            <a:pPr algn="ctr"/>
            <a:r>
              <a:rPr lang="ru-RU" sz="1400" dirty="0"/>
              <a:t>(</a:t>
            </a:r>
            <a:r>
              <a:rPr lang="en-US" sz="1400" dirty="0"/>
              <a:t>Visualizer_2.exe)</a:t>
            </a:r>
            <a:endParaRPr lang="ru-RU" sz="1400" dirty="0"/>
          </a:p>
        </p:txBody>
      </p:sp>
      <p:sp>
        <p:nvSpPr>
          <p:cNvPr id="36" name="Двойная стрелка вверх/вниз 35"/>
          <p:cNvSpPr/>
          <p:nvPr/>
        </p:nvSpPr>
        <p:spPr>
          <a:xfrm>
            <a:off x="2773543" y="2630617"/>
            <a:ext cx="280291" cy="653302"/>
          </a:xfrm>
          <a:prstGeom prst="up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Двойная стрелка вверх/вниз 36"/>
          <p:cNvSpPr/>
          <p:nvPr/>
        </p:nvSpPr>
        <p:spPr>
          <a:xfrm>
            <a:off x="2826532" y="3863874"/>
            <a:ext cx="290074" cy="653302"/>
          </a:xfrm>
          <a:prstGeom prst="up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5466127" y="1517904"/>
            <a:ext cx="3269173" cy="2501261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5410839" y="1109193"/>
            <a:ext cx="2544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Административная машина </a:t>
            </a:r>
            <a:r>
              <a:rPr lang="en-US" sz="1200" dirty="0"/>
              <a:t>SAPFOR</a:t>
            </a:r>
            <a:endParaRPr lang="ru-RU" sz="1200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5930919" y="2044984"/>
            <a:ext cx="1871961" cy="655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Серверное приложение (</a:t>
            </a:r>
            <a:r>
              <a:rPr lang="en-US" sz="1400" dirty="0"/>
              <a:t>VisualSapfor.jar)</a:t>
            </a:r>
            <a:endParaRPr lang="ru-RU" sz="1400" dirty="0"/>
          </a:p>
        </p:txBody>
      </p:sp>
      <p:sp>
        <p:nvSpPr>
          <p:cNvPr id="49" name="Объект 2">
            <a:extLst>
              <a:ext uri="{FF2B5EF4-FFF2-40B4-BE49-F238E27FC236}">
                <a16:creationId xmlns:a16="http://schemas.microsoft.com/office/drawing/2014/main" xmlns="" id="{85FF7995-19AC-4D1B-B636-9BD765E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5301" y="919883"/>
            <a:ext cx="3128603" cy="488997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600" b="1" dirty="0"/>
              <a:t>«Визуализатор» </a:t>
            </a:r>
            <a:r>
              <a:rPr lang="ru-RU" sz="1600" dirty="0"/>
              <a:t>– обеспечивает графический интерфейс, работу с базами данных,</a:t>
            </a:r>
            <a:r>
              <a:rPr lang="en-US" sz="1600" dirty="0"/>
              <a:t> </a:t>
            </a:r>
            <a:r>
              <a:rPr lang="ru-RU" sz="1600" dirty="0"/>
              <a:t>и связь с административным сервером</a:t>
            </a:r>
            <a:r>
              <a:rPr lang="en-US" sz="1600" dirty="0"/>
              <a:t>;</a:t>
            </a:r>
            <a:endParaRPr lang="ru-RU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/>
              <a:t>Модуль автоматизированного распараллеливания «</a:t>
            </a:r>
            <a:r>
              <a:rPr lang="en-US" sz="1600" b="1" dirty="0"/>
              <a:t>SAPFOR</a:t>
            </a:r>
            <a:r>
              <a:rPr lang="ru-RU" sz="1600" b="1" dirty="0"/>
              <a:t> для языка </a:t>
            </a:r>
            <a:r>
              <a:rPr lang="en-US" sz="1600" b="1" dirty="0"/>
              <a:t>Fortran</a:t>
            </a:r>
            <a:r>
              <a:rPr lang="ru-RU" sz="1600" b="1" dirty="0"/>
              <a:t>»</a:t>
            </a:r>
            <a:r>
              <a:rPr lang="en-US" sz="1600" b="1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b="1" dirty="0"/>
              <a:t>«Сервер сообщений»</a:t>
            </a:r>
            <a:r>
              <a:rPr lang="ru-RU" sz="1600" dirty="0"/>
              <a:t> – отвечает за обмен данными между визуализатором и модулями автоматизированного распараллеливания</a:t>
            </a:r>
            <a:r>
              <a:rPr lang="en-US" sz="1600" dirty="0"/>
              <a:t>;</a:t>
            </a:r>
            <a:endParaRPr lang="ru-RU" sz="1600" dirty="0"/>
          </a:p>
          <a:p>
            <a:pPr marL="0" indent="0">
              <a:buNone/>
            </a:pPr>
            <a:r>
              <a:rPr lang="ru-RU" sz="1600" b="1" dirty="0"/>
              <a:t>Дополнительные компоненты</a:t>
            </a:r>
            <a:r>
              <a:rPr lang="en-US" sz="1600" dirty="0"/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b="1" dirty="0"/>
              <a:t>«Анализатор </a:t>
            </a:r>
            <a:r>
              <a:rPr lang="en-US" sz="1600" b="1" dirty="0"/>
              <a:t>DVM</a:t>
            </a:r>
            <a:r>
              <a:rPr lang="ru-RU" sz="1600" b="1" dirty="0"/>
              <a:t> статистик»</a:t>
            </a:r>
            <a:r>
              <a:rPr lang="en-US" sz="1600" dirty="0"/>
              <a:t>— </a:t>
            </a:r>
            <a:r>
              <a:rPr lang="ru-RU" sz="1600" dirty="0"/>
              <a:t>позволяет исследовать полученную в ходе запуска статистику в формате </a:t>
            </a:r>
            <a:r>
              <a:rPr lang="ru-RU" sz="1600" b="1" dirty="0"/>
              <a:t>«</a:t>
            </a:r>
            <a:r>
              <a:rPr lang="en-US" sz="1600" b="1" dirty="0"/>
              <a:t>sts.gz+</a:t>
            </a:r>
            <a:r>
              <a:rPr lang="ru-RU" sz="1600" b="1" dirty="0"/>
              <a:t>»</a:t>
            </a:r>
            <a:r>
              <a:rPr lang="en-US" sz="1600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b="1" dirty="0"/>
              <a:t>«Инструкция».</a:t>
            </a:r>
          </a:p>
          <a:p>
            <a:pPr marL="0" indent="0">
              <a:buNone/>
            </a:pPr>
            <a:endParaRPr lang="ru-RU" sz="1600" dirty="0"/>
          </a:p>
          <a:p>
            <a:endParaRPr lang="ru-RU" sz="1600" dirty="0"/>
          </a:p>
          <a:p>
            <a:endParaRPr lang="ru-RU" sz="1600" dirty="0"/>
          </a:p>
        </p:txBody>
      </p:sp>
      <p:sp>
        <p:nvSpPr>
          <p:cNvPr id="51" name="Загнутый угол 50"/>
          <p:cNvSpPr/>
          <p:nvPr/>
        </p:nvSpPr>
        <p:spPr>
          <a:xfrm>
            <a:off x="5930919" y="2892979"/>
            <a:ext cx="914400" cy="91440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Актуальные версии компонент</a:t>
            </a:r>
          </a:p>
        </p:txBody>
      </p:sp>
      <p:sp>
        <p:nvSpPr>
          <p:cNvPr id="55" name="Двойная стрелка влево/вправо 54"/>
          <p:cNvSpPr/>
          <p:nvPr/>
        </p:nvSpPr>
        <p:spPr>
          <a:xfrm>
            <a:off x="3852004" y="2136890"/>
            <a:ext cx="2078914" cy="425931"/>
          </a:xfrm>
          <a:prstGeom prst="leftRightArrow">
            <a:avLst>
              <a:gd name="adj1" fmla="val 34668"/>
              <a:gd name="adj2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6536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12|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Установка </a:t>
            </a:r>
            <a:r>
              <a:rPr lang="en-US" sz="3600" dirty="0">
                <a:latin typeface="+mj-lt"/>
              </a:rPr>
              <a:t>Java</a:t>
            </a:r>
            <a:r>
              <a:rPr lang="ru-RU" sz="3600" dirty="0">
                <a:latin typeface="+mj-lt"/>
              </a:rPr>
              <a:t>(ОС </a:t>
            </a:r>
            <a:r>
              <a:rPr lang="en-US" sz="3600" dirty="0">
                <a:latin typeface="+mj-lt"/>
              </a:rPr>
              <a:t>Linux)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6079" y="680982"/>
            <a:ext cx="11291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На сайте </a:t>
            </a:r>
            <a:r>
              <a:rPr lang="en-US" dirty="0">
                <a:hlinkClick r:id="rId3"/>
              </a:rPr>
              <a:t>https://www.oracle.com/java/technologies/downloads/</a:t>
            </a:r>
            <a:endParaRPr lang="ru-RU" dirty="0"/>
          </a:p>
          <a:p>
            <a:r>
              <a:rPr lang="ru-RU" dirty="0"/>
              <a:t>     необходимо выбрать раздел «</a:t>
            </a:r>
            <a:r>
              <a:rPr lang="en-US" b="1" dirty="0"/>
              <a:t>Java 8</a:t>
            </a:r>
            <a:r>
              <a:rPr lang="ru-RU" b="1" dirty="0"/>
              <a:t>»</a:t>
            </a:r>
            <a:r>
              <a:rPr lang="ru-RU" dirty="0"/>
              <a:t> </a:t>
            </a:r>
            <a:r>
              <a:rPr lang="en-US" dirty="0"/>
              <a:t>:</a:t>
            </a:r>
            <a:r>
              <a:rPr lang="ru-RU" dirty="0"/>
              <a:t> </a:t>
            </a:r>
            <a:r>
              <a:rPr lang="ru-RU" dirty="0" err="1"/>
              <a:t>Linux</a:t>
            </a:r>
            <a:r>
              <a:rPr lang="ru-RU" dirty="0"/>
              <a:t>, и найти пакет для нужного  дистрибутива</a:t>
            </a:r>
            <a:r>
              <a:rPr lang="en-US" dirty="0"/>
              <a:t>;</a:t>
            </a:r>
            <a:r>
              <a:rPr lang="ru-RU" dirty="0"/>
              <a:t>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26" y="1372259"/>
            <a:ext cx="5290784" cy="4303793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345A681-2F36-4AF3-9119-7F52D26052B9}"/>
              </a:ext>
            </a:extLst>
          </p:cNvPr>
          <p:cNvSpPr/>
          <p:nvPr/>
        </p:nvSpPr>
        <p:spPr>
          <a:xfrm>
            <a:off x="758614" y="1874402"/>
            <a:ext cx="182879" cy="211785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6079" y="5390472"/>
            <a:ext cx="8407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Далее, требуется скачать архив и распаковать его в место установки </a:t>
            </a:r>
            <a:r>
              <a:rPr lang="en-US" dirty="0"/>
              <a:t>Java</a:t>
            </a:r>
            <a:r>
              <a:rPr lang="ru-RU" dirty="0"/>
              <a:t>, оно может отличаться в зависимости от версии </a:t>
            </a:r>
            <a:r>
              <a:rPr lang="en-US" dirty="0"/>
              <a:t>Linux;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9757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13|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Назначение основной версии </a:t>
            </a:r>
            <a:r>
              <a:rPr lang="en-US" sz="3600" dirty="0">
                <a:latin typeface="+mj-lt"/>
              </a:rPr>
              <a:t>Java</a:t>
            </a:r>
            <a:r>
              <a:rPr lang="ru-RU" sz="3600" dirty="0">
                <a:latin typeface="+mj-lt"/>
              </a:rPr>
              <a:t>(ОС </a:t>
            </a:r>
            <a:r>
              <a:rPr lang="en-US" sz="3600" dirty="0">
                <a:latin typeface="+mj-lt"/>
              </a:rPr>
              <a:t>Linux)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5760" y="758614"/>
            <a:ext cx="84074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После установки </a:t>
            </a:r>
            <a:r>
              <a:rPr lang="en-US" dirty="0"/>
              <a:t>Java 8</a:t>
            </a:r>
            <a:r>
              <a:rPr lang="ru-RU" dirty="0"/>
              <a:t>, требуется указать её в качестве основной. Для этого </a:t>
            </a:r>
            <a:r>
              <a:rPr lang="ru-RU" b="1" dirty="0"/>
              <a:t>требуется наличие прав </a:t>
            </a:r>
            <a:r>
              <a:rPr lang="ru-RU" b="1" dirty="0" err="1"/>
              <a:t>суперпользователя</a:t>
            </a:r>
            <a:r>
              <a:rPr lang="ru-RU" dirty="0"/>
              <a:t>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Для назначения нужной версии </a:t>
            </a:r>
            <a:r>
              <a:rPr lang="en-US" dirty="0"/>
              <a:t>java </a:t>
            </a:r>
            <a:r>
              <a:rPr lang="ru-RU" dirty="0"/>
              <a:t>следует ввести команду</a:t>
            </a:r>
            <a:r>
              <a:rPr lang="en-US" dirty="0"/>
              <a:t>:</a:t>
            </a:r>
          </a:p>
          <a:p>
            <a:r>
              <a:rPr lang="en-US" dirty="0"/>
              <a:t>	</a:t>
            </a:r>
            <a:r>
              <a:rPr lang="ru-RU" b="1" dirty="0"/>
              <a:t>«</a:t>
            </a:r>
            <a:r>
              <a:rPr lang="en-US" b="1" dirty="0" err="1"/>
              <a:t>sudo</a:t>
            </a:r>
            <a:r>
              <a:rPr lang="en-US" b="1" dirty="0"/>
              <a:t> update-alternatives --</a:t>
            </a:r>
            <a:r>
              <a:rPr lang="en-US" b="1" dirty="0" err="1"/>
              <a:t>config</a:t>
            </a:r>
            <a:r>
              <a:rPr lang="en-US" b="1" dirty="0"/>
              <a:t> java</a:t>
            </a:r>
            <a:r>
              <a:rPr lang="ru-RU" b="1" dirty="0"/>
              <a:t>»</a:t>
            </a:r>
            <a:r>
              <a:rPr lang="en-US" b="1" dirty="0"/>
              <a:t>;</a:t>
            </a:r>
            <a:endParaRPr lang="ru-RU" b="1" dirty="0"/>
          </a:p>
          <a:p>
            <a:r>
              <a:rPr lang="ru-RU" dirty="0"/>
              <a:t>Будет выдан список всех имеющихся версий, основная будет помечена «*»</a:t>
            </a:r>
            <a:r>
              <a:rPr lang="ru-RU" b="1" dirty="0"/>
              <a:t> </a:t>
            </a:r>
            <a:endParaRPr lang="en-US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Чтобы изменить основную версию, следует следуя указанию из консоли, ввести нужную цифру, соответствующую </a:t>
            </a:r>
            <a:r>
              <a:rPr lang="en-US" dirty="0"/>
              <a:t>Java 8</a:t>
            </a:r>
            <a:r>
              <a:rPr lang="ru-RU" dirty="0"/>
              <a:t> (в названии должно отсутствовать сочетание </a:t>
            </a:r>
            <a:r>
              <a:rPr lang="ru-RU" b="1" dirty="0">
                <a:solidFill>
                  <a:srgbClr val="C00000"/>
                </a:solidFill>
              </a:rPr>
              <a:t>«</a:t>
            </a:r>
            <a:r>
              <a:rPr lang="en-US" b="1" dirty="0" err="1">
                <a:solidFill>
                  <a:srgbClr val="C00000"/>
                </a:solidFill>
              </a:rPr>
              <a:t>openjdk</a:t>
            </a:r>
            <a:r>
              <a:rPr lang="ru-RU" b="1" dirty="0">
                <a:solidFill>
                  <a:srgbClr val="C00000"/>
                </a:solidFill>
              </a:rPr>
              <a:t>» </a:t>
            </a:r>
            <a:r>
              <a:rPr lang="en-US" dirty="0"/>
              <a:t>!);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По завершении этих действий, следует вновь </a:t>
            </a:r>
            <a:r>
              <a:rPr lang="ru-RU" dirty="0">
                <a:hlinkClick r:id="rId3" action="ppaction://hlinksldjump"/>
              </a:rPr>
              <a:t>проверить версию </a:t>
            </a:r>
            <a:r>
              <a:rPr lang="en-US" dirty="0">
                <a:hlinkClick r:id="rId3" action="ppaction://hlinksldjump"/>
              </a:rPr>
              <a:t>Java</a:t>
            </a:r>
            <a:r>
              <a:rPr lang="en-US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30" y="3587386"/>
            <a:ext cx="89916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97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14|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Получение системы </a:t>
            </a:r>
            <a:r>
              <a:rPr lang="en-US" sz="3600" dirty="0">
                <a:latin typeface="+mj-lt"/>
              </a:rPr>
              <a:t>SAPFOR (</a:t>
            </a:r>
            <a:r>
              <a:rPr lang="ru-RU" sz="3600" dirty="0">
                <a:latin typeface="+mj-lt"/>
              </a:rPr>
              <a:t>ОС </a:t>
            </a:r>
            <a:r>
              <a:rPr lang="en-US" sz="3600" dirty="0">
                <a:latin typeface="+mj-lt"/>
              </a:rPr>
              <a:t>Linux)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1D9483DE-98B4-4823-8E87-82EE0A6C1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133" y="817325"/>
            <a:ext cx="10515600" cy="47131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Необходимо перейти по ссылке </a:t>
            </a:r>
            <a:r>
              <a:rPr lang="en-US" sz="1800" dirty="0">
                <a:hlinkClick r:id="rId3"/>
              </a:rPr>
              <a:t>https://cloud.mail.ru/public/3rMc%2FaRqYCZ33N</a:t>
            </a:r>
            <a:r>
              <a:rPr lang="en-US" sz="1800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C</a:t>
            </a:r>
            <a:r>
              <a:rPr lang="ru-RU" sz="1800" dirty="0"/>
              <a:t>качать папку </a:t>
            </a:r>
            <a:r>
              <a:rPr lang="ru-RU" sz="1800" b="1" dirty="0"/>
              <a:t>«</a:t>
            </a:r>
            <a:r>
              <a:rPr lang="en-US" sz="1800" b="1" dirty="0"/>
              <a:t>Components</a:t>
            </a:r>
            <a:r>
              <a:rPr lang="ru-RU" sz="1800" b="1" dirty="0"/>
              <a:t>»</a:t>
            </a:r>
            <a:r>
              <a:rPr lang="ru-RU" sz="1800" dirty="0"/>
              <a:t>. При загрузке она будет автоматически запакована в архив </a:t>
            </a:r>
            <a:r>
              <a:rPr lang="ru-RU" sz="1800" b="1" dirty="0"/>
              <a:t>«</a:t>
            </a:r>
            <a:r>
              <a:rPr lang="en-US" sz="1800" b="1" dirty="0"/>
              <a:t>Components.zip</a:t>
            </a:r>
            <a:r>
              <a:rPr lang="ru-RU" sz="1800" b="1" dirty="0"/>
              <a:t>»</a:t>
            </a:r>
            <a:r>
              <a:rPr lang="en-US" sz="1800" b="1" dirty="0"/>
              <a:t>;</a:t>
            </a:r>
            <a:endParaRPr lang="ru-RU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Распаковать содержимое</a:t>
            </a:r>
            <a:r>
              <a:rPr lang="en-US" sz="1800" dirty="0"/>
              <a:t> </a:t>
            </a:r>
            <a:r>
              <a:rPr lang="ru-RU" sz="1800" dirty="0"/>
              <a:t>загруженного архива в отдельную папку, например, в «</a:t>
            </a:r>
            <a:r>
              <a:rPr lang="en-US" sz="1800" b="1" dirty="0"/>
              <a:t>SAPFOR_VIZ</a:t>
            </a:r>
            <a:r>
              <a:rPr lang="ru-RU" sz="1800" b="1" dirty="0"/>
              <a:t>»</a:t>
            </a:r>
            <a:r>
              <a:rPr lang="en-US" sz="1800" dirty="0"/>
              <a:t>.</a:t>
            </a:r>
            <a:r>
              <a:rPr lang="ru-RU" sz="1800" dirty="0"/>
              <a:t> </a:t>
            </a:r>
            <a:r>
              <a:rPr lang="ru-RU" sz="1800" dirty="0">
                <a:solidFill>
                  <a:srgbClr val="FF0000"/>
                </a:solidFill>
              </a:rPr>
              <a:t>В полном имени целевой папки не должно быть русских букв!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Открыть папку «</a:t>
            </a:r>
            <a:r>
              <a:rPr lang="en-US" sz="1800" b="1" dirty="0"/>
              <a:t>SAPFOR_VIZ</a:t>
            </a:r>
            <a:r>
              <a:rPr lang="ru-RU" sz="1800" b="1" dirty="0"/>
              <a:t>»</a:t>
            </a:r>
            <a:r>
              <a:rPr lang="en-US" sz="1800" dirty="0"/>
              <a:t>;</a:t>
            </a:r>
            <a:endParaRPr lang="ru-RU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Перейти по ссылке </a:t>
            </a:r>
            <a:r>
              <a:rPr lang="en-US" sz="1800" dirty="0">
                <a:hlinkClick r:id="rId4"/>
              </a:rPr>
              <a:t>https://cloud.mail.ru/public/3rMc/aRqYCZ33N/Linux_Visualizer</a:t>
            </a:r>
            <a:r>
              <a:rPr lang="en-US" sz="1800" dirty="0"/>
              <a:t>;</a:t>
            </a:r>
            <a:endParaRPr lang="ru-RU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Скачать файлы </a:t>
            </a:r>
            <a:r>
              <a:rPr lang="ru-RU" sz="1800" b="1" dirty="0"/>
              <a:t>«</a:t>
            </a:r>
            <a:r>
              <a:rPr lang="en-US" sz="1800" b="1" dirty="0"/>
              <a:t>checkUniq.cpp</a:t>
            </a:r>
            <a:r>
              <a:rPr lang="ru-RU" sz="1800" b="1" dirty="0"/>
              <a:t>»</a:t>
            </a:r>
            <a:r>
              <a:rPr lang="en-US" sz="1800" b="1" dirty="0"/>
              <a:t> </a:t>
            </a:r>
            <a:r>
              <a:rPr lang="ru-RU" sz="1800" dirty="0"/>
              <a:t>и </a:t>
            </a:r>
            <a:r>
              <a:rPr lang="ru-RU" sz="1800" b="1" dirty="0"/>
              <a:t>«</a:t>
            </a:r>
            <a:r>
              <a:rPr lang="en-US" sz="1800" b="1" dirty="0"/>
              <a:t>server.cpp</a:t>
            </a:r>
            <a:r>
              <a:rPr lang="ru-RU" sz="1800" b="1" dirty="0"/>
              <a:t>»</a:t>
            </a:r>
            <a:r>
              <a:rPr lang="ru-RU" sz="1800" dirty="0"/>
              <a:t>.</a:t>
            </a:r>
            <a:r>
              <a:rPr lang="en-US" sz="1800" b="1" dirty="0"/>
              <a:t> </a:t>
            </a:r>
            <a:r>
              <a:rPr lang="ru-RU" sz="1800" dirty="0"/>
              <a:t>При загрузке они будут автоматически помещены в архив </a:t>
            </a:r>
            <a:r>
              <a:rPr lang="ru-RU" sz="1800" b="1" dirty="0"/>
              <a:t>«</a:t>
            </a:r>
            <a:r>
              <a:rPr lang="en-US" sz="1800" b="1" dirty="0"/>
              <a:t>Linux_Visualizer.zip</a:t>
            </a:r>
            <a:r>
              <a:rPr lang="ru-RU" sz="1800" b="1" dirty="0"/>
              <a:t>»</a:t>
            </a:r>
            <a:r>
              <a:rPr lang="en-US" sz="1800" b="1" dirty="0"/>
              <a:t>;</a:t>
            </a:r>
            <a:endParaRPr lang="ru-RU" sz="1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Распаковать содержимое загруженного архива в </a:t>
            </a:r>
            <a:r>
              <a:rPr lang="ru-RU" sz="1800" b="1" dirty="0"/>
              <a:t>«</a:t>
            </a:r>
            <a:r>
              <a:rPr lang="en-US" sz="1800" b="1" dirty="0"/>
              <a:t>SAPFOR_VIZ</a:t>
            </a:r>
            <a:r>
              <a:rPr lang="ru-RU" sz="1800" b="1" dirty="0"/>
              <a:t>»</a:t>
            </a:r>
            <a:r>
              <a:rPr lang="en-US" sz="1800" b="1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Выполнить сборку стартового приложения </a:t>
            </a:r>
            <a:r>
              <a:rPr lang="ru-RU" sz="1800" b="1" dirty="0"/>
              <a:t>«</a:t>
            </a:r>
            <a:r>
              <a:rPr lang="en-US" sz="1800" b="1" dirty="0"/>
              <a:t>Visualizer_2</a:t>
            </a:r>
            <a:r>
              <a:rPr lang="ru-RU" sz="1800" b="1" dirty="0"/>
              <a:t>» </a:t>
            </a:r>
            <a:r>
              <a:rPr lang="ru-RU" sz="1800" dirty="0"/>
              <a:t>при помощи команды</a:t>
            </a:r>
            <a:r>
              <a:rPr lang="en-US" sz="1800" dirty="0"/>
              <a:t>: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    </a:t>
            </a:r>
            <a:r>
              <a:rPr lang="ru-RU" sz="1800" b="1" dirty="0"/>
              <a:t>«</a:t>
            </a:r>
            <a:r>
              <a:rPr lang="en-US" sz="1800" b="1" dirty="0"/>
              <a:t>g++ -O3 -</a:t>
            </a:r>
            <a:r>
              <a:rPr lang="en-US" sz="1800" b="1" dirty="0" err="1"/>
              <a:t>std</a:t>
            </a:r>
            <a:r>
              <a:rPr lang="en-US" sz="1800" b="1" dirty="0"/>
              <a:t>=</a:t>
            </a:r>
            <a:r>
              <a:rPr lang="en-US" sz="1800" b="1" dirty="0" err="1"/>
              <a:t>c++</a:t>
            </a:r>
            <a:r>
              <a:rPr lang="en-US" sz="1800" b="1" dirty="0"/>
              <a:t>17 checkUniq.cpp server.cpp -o Visualizer_2 -</a:t>
            </a:r>
            <a:r>
              <a:rPr lang="en-US" sz="1800" b="1" dirty="0" err="1"/>
              <a:t>lpthread</a:t>
            </a:r>
            <a:r>
              <a:rPr lang="en-US" sz="1800" b="1" dirty="0"/>
              <a:t> -</a:t>
            </a:r>
            <a:r>
              <a:rPr lang="en-US" sz="1800" b="1" dirty="0" err="1"/>
              <a:t>lstdc</a:t>
            </a:r>
            <a:r>
              <a:rPr lang="en-US" sz="1800" b="1" dirty="0"/>
              <a:t>++fs</a:t>
            </a:r>
            <a:r>
              <a:rPr lang="ru-RU" sz="1800" b="1" dirty="0"/>
              <a:t>»</a:t>
            </a:r>
            <a:endParaRPr lang="en-US" sz="1800" b="1" dirty="0"/>
          </a:p>
          <a:p>
            <a:pPr>
              <a:buFont typeface="Wingdings" panose="05000000000000000000" pitchFamily="2" charset="2"/>
              <a:buChar char="Ø"/>
            </a:pPr>
            <a:endParaRPr lang="en-US" sz="1800" b="1" dirty="0"/>
          </a:p>
          <a:p>
            <a:pPr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96096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15|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Запуск системы </a:t>
            </a:r>
            <a:r>
              <a:rPr lang="en-US" sz="3600" dirty="0">
                <a:latin typeface="+mj-lt"/>
              </a:rPr>
              <a:t>SAPFOR (</a:t>
            </a:r>
            <a:r>
              <a:rPr lang="ru-RU" sz="3600" dirty="0">
                <a:latin typeface="+mj-lt"/>
              </a:rPr>
              <a:t>ОС </a:t>
            </a:r>
            <a:r>
              <a:rPr lang="en-US" sz="3600" dirty="0">
                <a:latin typeface="+mj-lt"/>
              </a:rPr>
              <a:t>Linux)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360" y="817325"/>
            <a:ext cx="11814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Структура папок и файлов в папке </a:t>
            </a:r>
            <a:r>
              <a:rPr lang="ru-RU" b="1" dirty="0"/>
              <a:t>«</a:t>
            </a:r>
            <a:r>
              <a:rPr lang="en-US" b="1" dirty="0"/>
              <a:t>SAPFOR_VIZ</a:t>
            </a:r>
            <a:r>
              <a:rPr lang="ru-RU" b="1" dirty="0"/>
              <a:t>» </a:t>
            </a:r>
            <a:r>
              <a:rPr lang="ru-RU" dirty="0"/>
              <a:t>перед первым запуском должна выглядеть следующим образом</a:t>
            </a:r>
            <a:r>
              <a:rPr lang="en-US" dirty="0"/>
              <a:t>;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90" y="2160568"/>
            <a:ext cx="9296400" cy="18192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0" y="1289216"/>
            <a:ext cx="7384420" cy="960203"/>
          </a:xfrm>
          <a:prstGeom prst="rect">
            <a:avLst/>
          </a:prstGeom>
        </p:spPr>
      </p:pic>
      <p:sp>
        <p:nvSpPr>
          <p:cNvPr id="13" name="Объект 2">
            <a:extLst>
              <a:ext uri="{FF2B5EF4-FFF2-40B4-BE49-F238E27FC236}">
                <a16:creationId xmlns:a16="http://schemas.microsoft.com/office/drawing/2014/main" xmlns="" id="{1D9483DE-98B4-4823-8E87-82EE0A6C1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390" y="4184817"/>
            <a:ext cx="10515600" cy="18976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 Для запуска в терминале, следует перейти в папку </a:t>
            </a:r>
            <a:r>
              <a:rPr lang="ru-RU" sz="1800" b="1" dirty="0"/>
              <a:t>«</a:t>
            </a:r>
            <a:r>
              <a:rPr lang="en-US" sz="1800" b="1" dirty="0"/>
              <a:t>SAPFOR_VIZ</a:t>
            </a:r>
            <a:r>
              <a:rPr lang="ru-RU" sz="1800" b="1" dirty="0"/>
              <a:t>» </a:t>
            </a:r>
            <a:r>
              <a:rPr lang="ru-RU" sz="1800" dirty="0"/>
              <a:t>, и выполнить команду </a:t>
            </a:r>
            <a:r>
              <a:rPr lang="ru-RU" sz="1800" b="1" dirty="0"/>
              <a:t>«</a:t>
            </a:r>
            <a:r>
              <a:rPr lang="en-US" sz="1800" b="1" dirty="0"/>
              <a:t>./Visualizer_2</a:t>
            </a:r>
            <a:r>
              <a:rPr lang="ru-RU" sz="1800" b="1" dirty="0"/>
              <a:t>»</a:t>
            </a:r>
            <a:r>
              <a:rPr lang="en-US" sz="1800" b="1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3535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Скругленный прямоугольник 56"/>
          <p:cNvSpPr/>
          <p:nvPr/>
        </p:nvSpPr>
        <p:spPr>
          <a:xfrm>
            <a:off x="5671322" y="1655336"/>
            <a:ext cx="2625067" cy="22327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16|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Основные компоненты системы </a:t>
            </a:r>
            <a:r>
              <a:rPr lang="en-US" sz="3600" dirty="0">
                <a:latin typeface="+mj-lt"/>
              </a:rPr>
              <a:t>SAPFOR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99872" y="1517903"/>
            <a:ext cx="4242816" cy="4620769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\\\\\\\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3712" y="1109502"/>
            <a:ext cx="23728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Локальная машина пользователя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20677" y="1836388"/>
            <a:ext cx="3736848" cy="40828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380994" y="1470926"/>
            <a:ext cx="1788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Система </a:t>
            </a:r>
            <a:r>
              <a:rPr lang="en-US" dirty="0"/>
              <a:t>SAPFOR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157983" y="2077802"/>
            <a:ext cx="1700785" cy="529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Визуализатор</a:t>
            </a:r>
            <a:r>
              <a:rPr lang="en-US" sz="1400" dirty="0"/>
              <a:t> </a:t>
            </a:r>
            <a:r>
              <a:rPr lang="ru-RU" sz="1400" dirty="0"/>
              <a:t>(</a:t>
            </a:r>
            <a:r>
              <a:rPr lang="en-US" sz="1400" dirty="0"/>
              <a:t>VisualSapfor.jar)</a:t>
            </a:r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157983" y="4518728"/>
            <a:ext cx="1725865" cy="591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SAPFOR FORTRAN</a:t>
            </a:r>
          </a:p>
          <a:p>
            <a:pPr algn="ctr"/>
            <a:r>
              <a:rPr lang="en-US" sz="1400" dirty="0"/>
              <a:t>(Sapfor_F.exe)</a:t>
            </a:r>
            <a:endParaRPr lang="ru-RU" sz="14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157984" y="3300760"/>
            <a:ext cx="1700784" cy="516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Сервер</a:t>
            </a:r>
            <a:r>
              <a:rPr lang="en-US" sz="1400" dirty="0"/>
              <a:t> </a:t>
            </a:r>
            <a:r>
              <a:rPr lang="ru-RU" sz="1400" dirty="0"/>
              <a:t>сообщений</a:t>
            </a:r>
          </a:p>
          <a:p>
            <a:pPr algn="ctr"/>
            <a:r>
              <a:rPr lang="ru-RU" sz="1400" dirty="0"/>
              <a:t>(</a:t>
            </a:r>
            <a:r>
              <a:rPr lang="en-US" sz="1400" dirty="0"/>
              <a:t>Visualizer_2.exe)</a:t>
            </a:r>
            <a:endParaRPr lang="ru-RU" sz="1400" dirty="0"/>
          </a:p>
        </p:txBody>
      </p:sp>
      <p:sp>
        <p:nvSpPr>
          <p:cNvPr id="36" name="Двойная стрелка вверх/вниз 35"/>
          <p:cNvSpPr/>
          <p:nvPr/>
        </p:nvSpPr>
        <p:spPr>
          <a:xfrm>
            <a:off x="2773543" y="2630617"/>
            <a:ext cx="280291" cy="653302"/>
          </a:xfrm>
          <a:prstGeom prst="up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Двойная стрелка вверх/вниз 36"/>
          <p:cNvSpPr/>
          <p:nvPr/>
        </p:nvSpPr>
        <p:spPr>
          <a:xfrm>
            <a:off x="2826532" y="3863874"/>
            <a:ext cx="290074" cy="653302"/>
          </a:xfrm>
          <a:prstGeom prst="up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5466127" y="1517904"/>
            <a:ext cx="3269173" cy="2501261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5410839" y="1109193"/>
            <a:ext cx="2544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Административная машина </a:t>
            </a:r>
            <a:r>
              <a:rPr lang="en-US" sz="1200" dirty="0"/>
              <a:t>SAPFOR</a:t>
            </a:r>
            <a:endParaRPr lang="ru-RU" sz="1200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5930919" y="2044984"/>
            <a:ext cx="1871961" cy="655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Серверное приложение (</a:t>
            </a:r>
            <a:r>
              <a:rPr lang="en-US" sz="1400" dirty="0"/>
              <a:t>VisualSapfor.jar)</a:t>
            </a:r>
            <a:endParaRPr lang="ru-RU" sz="1400" dirty="0"/>
          </a:p>
        </p:txBody>
      </p:sp>
      <p:sp>
        <p:nvSpPr>
          <p:cNvPr id="49" name="Объект 2">
            <a:extLst>
              <a:ext uri="{FF2B5EF4-FFF2-40B4-BE49-F238E27FC236}">
                <a16:creationId xmlns:a16="http://schemas.microsoft.com/office/drawing/2014/main" xmlns="" id="{85FF7995-19AC-4D1B-B636-9BD765E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5301" y="919883"/>
            <a:ext cx="3128603" cy="488997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600" b="1" dirty="0"/>
              <a:t>«Визуализатор» </a:t>
            </a:r>
            <a:r>
              <a:rPr lang="ru-RU" sz="1600" dirty="0"/>
              <a:t>– обеспечивает графический интерфейс, работу с базами данных,</a:t>
            </a:r>
            <a:r>
              <a:rPr lang="en-US" sz="1600" dirty="0"/>
              <a:t> </a:t>
            </a:r>
            <a:r>
              <a:rPr lang="ru-RU" sz="1600" dirty="0"/>
              <a:t>и связь с административным сервером</a:t>
            </a:r>
            <a:r>
              <a:rPr lang="en-US" sz="1600" dirty="0"/>
              <a:t>;</a:t>
            </a:r>
            <a:endParaRPr lang="ru-RU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/>
              <a:t>Модуль автоматизированного распараллеливания «</a:t>
            </a:r>
            <a:r>
              <a:rPr lang="en-US" sz="1600" b="1" dirty="0"/>
              <a:t>SAPFOR</a:t>
            </a:r>
            <a:r>
              <a:rPr lang="ru-RU" sz="1600" b="1" dirty="0"/>
              <a:t> для языка </a:t>
            </a:r>
            <a:r>
              <a:rPr lang="en-US" sz="1600" b="1" dirty="0"/>
              <a:t>Fortran</a:t>
            </a:r>
            <a:r>
              <a:rPr lang="ru-RU" sz="1600" b="1" dirty="0"/>
              <a:t>»</a:t>
            </a:r>
            <a:r>
              <a:rPr lang="en-US" sz="1600" b="1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b="1" dirty="0"/>
              <a:t>«Сервер сообщений»</a:t>
            </a:r>
            <a:r>
              <a:rPr lang="ru-RU" sz="1600" dirty="0"/>
              <a:t> – отвечает за обмен данными между визуализатором и модулями автоматизированного распараллеливания</a:t>
            </a:r>
            <a:r>
              <a:rPr lang="en-US" sz="1600" dirty="0"/>
              <a:t>;</a:t>
            </a:r>
            <a:endParaRPr lang="ru-RU" sz="1600" dirty="0"/>
          </a:p>
          <a:p>
            <a:pPr marL="0" indent="0">
              <a:buNone/>
            </a:pPr>
            <a:r>
              <a:rPr lang="ru-RU" sz="1600" b="1" dirty="0"/>
              <a:t>Дополнительные компоненты</a:t>
            </a:r>
            <a:r>
              <a:rPr lang="en-US" sz="1600" dirty="0"/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b="1" dirty="0"/>
              <a:t>«Анализатор </a:t>
            </a:r>
            <a:r>
              <a:rPr lang="en-US" sz="1600" b="1" dirty="0"/>
              <a:t>DVM</a:t>
            </a:r>
            <a:r>
              <a:rPr lang="ru-RU" sz="1600" b="1" dirty="0"/>
              <a:t> статистик»</a:t>
            </a:r>
            <a:r>
              <a:rPr lang="en-US" sz="1600" dirty="0"/>
              <a:t>— </a:t>
            </a:r>
            <a:r>
              <a:rPr lang="ru-RU" sz="1600" dirty="0"/>
              <a:t>позволяет исследовать полученную в ходе запуска статистику в формате </a:t>
            </a:r>
            <a:r>
              <a:rPr lang="ru-RU" sz="1600" b="1" dirty="0"/>
              <a:t>«</a:t>
            </a:r>
            <a:r>
              <a:rPr lang="en-US" sz="1600" b="1" dirty="0"/>
              <a:t>sts.gz+</a:t>
            </a:r>
            <a:r>
              <a:rPr lang="ru-RU" sz="1600" b="1" dirty="0"/>
              <a:t>»</a:t>
            </a:r>
            <a:r>
              <a:rPr lang="en-US" sz="1600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b="1" dirty="0"/>
              <a:t>«Инструкция».</a:t>
            </a:r>
          </a:p>
          <a:p>
            <a:pPr marL="0" indent="0">
              <a:buNone/>
            </a:pPr>
            <a:endParaRPr lang="ru-RU" sz="1600" dirty="0"/>
          </a:p>
          <a:p>
            <a:endParaRPr lang="ru-RU" sz="1600" dirty="0"/>
          </a:p>
          <a:p>
            <a:endParaRPr lang="ru-RU" sz="1600" dirty="0"/>
          </a:p>
        </p:txBody>
      </p:sp>
      <p:sp>
        <p:nvSpPr>
          <p:cNvPr id="51" name="Загнутый угол 50"/>
          <p:cNvSpPr/>
          <p:nvPr/>
        </p:nvSpPr>
        <p:spPr>
          <a:xfrm>
            <a:off x="5930919" y="2892979"/>
            <a:ext cx="914400" cy="91440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Актуальные версии компонент</a:t>
            </a:r>
          </a:p>
        </p:txBody>
      </p:sp>
      <p:sp>
        <p:nvSpPr>
          <p:cNvPr id="52" name="Горизонтальный свиток 51"/>
          <p:cNvSpPr/>
          <p:nvPr/>
        </p:nvSpPr>
        <p:spPr>
          <a:xfrm>
            <a:off x="7129656" y="2826657"/>
            <a:ext cx="991367" cy="97750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База данных отчетов об ошибках</a:t>
            </a:r>
          </a:p>
        </p:txBody>
      </p:sp>
      <p:sp>
        <p:nvSpPr>
          <p:cNvPr id="54" name="Горизонтальный свиток 53"/>
          <p:cNvSpPr/>
          <p:nvPr/>
        </p:nvSpPr>
        <p:spPr>
          <a:xfrm>
            <a:off x="727703" y="2052084"/>
            <a:ext cx="991367" cy="97750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База данных отчетов об ошибках (</a:t>
            </a:r>
            <a:r>
              <a:rPr lang="ru-RU" sz="900" dirty="0" smtClean="0"/>
              <a:t>локальная копия</a:t>
            </a:r>
            <a:r>
              <a:rPr lang="ru-RU" sz="900" dirty="0"/>
              <a:t>)</a:t>
            </a:r>
          </a:p>
        </p:txBody>
      </p:sp>
      <p:sp>
        <p:nvSpPr>
          <p:cNvPr id="55" name="Двойная стрелка влево/вправо 54"/>
          <p:cNvSpPr/>
          <p:nvPr/>
        </p:nvSpPr>
        <p:spPr>
          <a:xfrm>
            <a:off x="3852004" y="2136890"/>
            <a:ext cx="2078914" cy="425931"/>
          </a:xfrm>
          <a:prstGeom prst="leftRightArrow">
            <a:avLst>
              <a:gd name="adj1" fmla="val 34668"/>
              <a:gd name="adj2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Двойная стрелка влево/вправо 55"/>
          <p:cNvSpPr/>
          <p:nvPr/>
        </p:nvSpPr>
        <p:spPr>
          <a:xfrm>
            <a:off x="1719071" y="2172183"/>
            <a:ext cx="420507" cy="264069"/>
          </a:xfrm>
          <a:prstGeom prst="leftRightArrow">
            <a:avLst>
              <a:gd name="adj1" fmla="val 26511"/>
              <a:gd name="adj2" fmla="val 349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Двойная стрелка вверх/вниз 68"/>
          <p:cNvSpPr/>
          <p:nvPr/>
        </p:nvSpPr>
        <p:spPr>
          <a:xfrm>
            <a:off x="7394702" y="2708325"/>
            <a:ext cx="98121" cy="236662"/>
          </a:xfrm>
          <a:prstGeom prst="up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TextBox 76"/>
          <p:cNvSpPr txBox="1"/>
          <p:nvPr/>
        </p:nvSpPr>
        <p:spPr>
          <a:xfrm>
            <a:off x="5421154" y="4188635"/>
            <a:ext cx="27759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Обмен данными между </a:t>
            </a:r>
            <a:r>
              <a:rPr lang="ru-RU" sz="1200" b="1" dirty="0"/>
              <a:t>«визуализатором»</a:t>
            </a:r>
            <a:r>
              <a:rPr lang="ru-RU" sz="1200" dirty="0"/>
              <a:t>,</a:t>
            </a:r>
            <a:r>
              <a:rPr lang="ru-RU" sz="1200" b="1" dirty="0"/>
              <a:t> «сервером сообщений»</a:t>
            </a:r>
            <a:r>
              <a:rPr lang="ru-RU" sz="1200" dirty="0"/>
              <a:t>,</a:t>
            </a:r>
            <a:r>
              <a:rPr lang="ru-RU" sz="1200" b="1" dirty="0"/>
              <a:t> «модулями автоматизированного распараллеливания»</a:t>
            </a:r>
            <a:r>
              <a:rPr lang="ru-RU" sz="1200" dirty="0"/>
              <a:t>,</a:t>
            </a:r>
            <a:r>
              <a:rPr lang="ru-RU" sz="1200" b="1" dirty="0"/>
              <a:t> </a:t>
            </a:r>
            <a:r>
              <a:rPr lang="ru-RU" sz="1200" dirty="0"/>
              <a:t>и</a:t>
            </a:r>
            <a:r>
              <a:rPr lang="ru-RU" sz="1200" b="1" dirty="0"/>
              <a:t> «серверным приложением»</a:t>
            </a:r>
            <a:r>
              <a:rPr lang="ru-RU" sz="1200" dirty="0"/>
              <a:t>, ведется через сокеты.</a:t>
            </a:r>
          </a:p>
          <a:p>
            <a:r>
              <a:rPr lang="ru-RU" sz="1200" dirty="0"/>
              <a:t>В качестве СУБД выбран </a:t>
            </a:r>
            <a:r>
              <a:rPr lang="en-US" sz="1200" dirty="0" smtClean="0"/>
              <a:t>sqlite3.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971565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56" y="3614060"/>
            <a:ext cx="7568246" cy="22652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17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Таблицы визуализатора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48" y="1000197"/>
            <a:ext cx="7544454" cy="243099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3FE6CA7-AAA9-4E76-AD83-5B7CCB3B8A96}"/>
              </a:ext>
            </a:extLst>
          </p:cNvPr>
          <p:cNvSpPr/>
          <p:nvPr/>
        </p:nvSpPr>
        <p:spPr>
          <a:xfrm>
            <a:off x="1972594" y="2454087"/>
            <a:ext cx="1822076" cy="174813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3FE6CA7-AAA9-4E76-AD83-5B7CCB3B8A96}"/>
              </a:ext>
            </a:extLst>
          </p:cNvPr>
          <p:cNvSpPr/>
          <p:nvPr/>
        </p:nvSpPr>
        <p:spPr>
          <a:xfrm>
            <a:off x="607293" y="3962401"/>
            <a:ext cx="2512542" cy="197707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1935578" y="4080880"/>
            <a:ext cx="108373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1972594" y="4076016"/>
            <a:ext cx="196427" cy="6774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бъект 5"/>
          <p:cNvSpPr>
            <a:spLocks noGrp="1"/>
          </p:cNvSpPr>
          <p:nvPr>
            <p:ph sz="half" idx="4294967295"/>
          </p:nvPr>
        </p:nvSpPr>
        <p:spPr>
          <a:xfrm>
            <a:off x="7985705" y="1000197"/>
            <a:ext cx="4071939" cy="510257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dirty="0"/>
              <a:t>Все таблицы в визуализаторе дают возможность скопировать данные из текущей ячейки через меню правой клавиши мыши .</a:t>
            </a:r>
          </a:p>
          <a:p>
            <a:pPr marL="0" indent="0">
              <a:buNone/>
            </a:pPr>
            <a:r>
              <a:rPr lang="ru-RU" sz="1600" dirty="0"/>
              <a:t>Доступна сортировка данных по столбцам, нажатием левой клавишей мыши на заголовок столбца.</a:t>
            </a:r>
          </a:p>
          <a:p>
            <a:pPr marL="0" indent="0">
              <a:buNone/>
            </a:pPr>
            <a:r>
              <a:rPr lang="ru-RU" sz="1600" dirty="0"/>
              <a:t>Чтобы изменить ширину столбца, следует навести мышь на его границу </a:t>
            </a:r>
            <a:r>
              <a:rPr lang="ru-RU" sz="1600" b="1" dirty="0"/>
              <a:t>в заголовке </a:t>
            </a:r>
            <a:r>
              <a:rPr lang="ru-RU" sz="1600" dirty="0"/>
              <a:t>таблицы, при этом появится двойная горизонтальная стрелка, на нее следует нажать левой клавишей мыши, и потянуть в нужную сторону.</a:t>
            </a:r>
          </a:p>
          <a:p>
            <a:pPr marL="0" indent="0">
              <a:buNone/>
            </a:pPr>
            <a:r>
              <a:rPr lang="ru-RU" sz="1600" dirty="0"/>
              <a:t>Обновленная ширина столбца будет зафиксирована в настройках системы, и визуализатор вернется к ней при новом сеансе. </a:t>
            </a:r>
          </a:p>
          <a:p>
            <a:pPr marL="0" indent="0">
              <a:buNone/>
            </a:pPr>
            <a:r>
              <a:rPr lang="ru-RU" sz="1600" dirty="0"/>
              <a:t>Если в таблице присутствует столбец с галочками, она предназначена для массовых операций, предполагающих выбор нескольких объектов. В этом случае  меню правой клавиши мыши содержит пункты </a:t>
            </a:r>
            <a:r>
              <a:rPr lang="ru-RU" sz="1600" b="1" dirty="0"/>
              <a:t>«Выбрать все» </a:t>
            </a:r>
            <a:r>
              <a:rPr lang="ru-RU" sz="1600" dirty="0"/>
              <a:t>и </a:t>
            </a:r>
            <a:r>
              <a:rPr lang="ru-RU" sz="1600" b="1" dirty="0"/>
              <a:t>«Отменить все»</a:t>
            </a:r>
            <a:r>
              <a:rPr lang="ru-RU" sz="1600" dirty="0"/>
              <a:t>.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394904" y="4374292"/>
            <a:ext cx="914400" cy="3789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915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1</a:t>
            </a:r>
            <a:r>
              <a:rPr lang="ru-RU" sz="1467" dirty="0">
                <a:solidFill>
                  <a:schemeClr val="tx1"/>
                </a:solidFill>
              </a:rPr>
              <a:t>8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Обновления компонент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85FF7995-19AC-4D1B-B636-9BD765E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940" y="719194"/>
            <a:ext cx="11637550" cy="591127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600" dirty="0"/>
              <a:t>При старте, </a:t>
            </a:r>
            <a:r>
              <a:rPr lang="ru-RU" sz="1600" b="1" dirty="0"/>
              <a:t>«Визуализатор» </a:t>
            </a:r>
            <a:r>
              <a:rPr lang="ru-RU" sz="1600" dirty="0"/>
              <a:t>запрашивает у серверного компонента наличие обновлений для компонент. Если таковые найдены, отобразится окно компонент, с предложением обновить их до актуальных версий. Если все компоненты актуальны, окно компонент не будет отображено, и сразу появится главное окно визуализатора</a:t>
            </a:r>
            <a:r>
              <a:rPr lang="en-US" sz="1600" dirty="0"/>
              <a:t>;</a:t>
            </a:r>
            <a:endParaRPr lang="ru-RU" sz="1600" dirty="0"/>
          </a:p>
          <a:p>
            <a:pPr>
              <a:buFont typeface="Wingdings" panose="05000000000000000000" pitchFamily="2" charset="2"/>
              <a:buChar char="Ø"/>
            </a:pPr>
            <a:endParaRPr lang="ru-RU" sz="1600" dirty="0"/>
          </a:p>
          <a:p>
            <a:pPr>
              <a:buFont typeface="Wingdings" panose="05000000000000000000" pitchFamily="2" charset="2"/>
              <a:buChar char="Ø"/>
            </a:pPr>
            <a:endParaRPr lang="ru-RU" sz="1600" dirty="0"/>
          </a:p>
          <a:p>
            <a:pPr>
              <a:buFont typeface="Wingdings" panose="05000000000000000000" pitchFamily="2" charset="2"/>
              <a:buChar char="Ø"/>
            </a:pPr>
            <a:endParaRPr lang="ru-RU" sz="1600" dirty="0"/>
          </a:p>
          <a:p>
            <a:pPr>
              <a:buFont typeface="Wingdings" panose="05000000000000000000" pitchFamily="2" charset="2"/>
              <a:buChar char="Ø"/>
            </a:pPr>
            <a:endParaRPr lang="ru-RU" sz="1600" dirty="0"/>
          </a:p>
          <a:p>
            <a:pPr>
              <a:buFont typeface="Wingdings" panose="05000000000000000000" pitchFamily="2" charset="2"/>
              <a:buChar char="Ø"/>
            </a:pPr>
            <a:endParaRPr lang="ru-RU" sz="1600" dirty="0"/>
          </a:p>
          <a:p>
            <a:pPr>
              <a:buFont typeface="Wingdings" panose="05000000000000000000" pitchFamily="2" charset="2"/>
              <a:buChar char="Ø"/>
            </a:pPr>
            <a:endParaRPr lang="ru-RU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/>
              <a:t>Назначение кнопок слева направо</a:t>
            </a:r>
            <a:r>
              <a:rPr lang="en-US" sz="1600" dirty="0"/>
              <a:t>:  </a:t>
            </a:r>
            <a:r>
              <a:rPr lang="ru-RU" sz="1600" b="1" dirty="0"/>
              <a:t>«откат версии» </a:t>
            </a:r>
            <a:r>
              <a:rPr lang="ru-RU" sz="1600" dirty="0"/>
              <a:t>выделенного компонента,  «</a:t>
            </a:r>
            <a:r>
              <a:rPr lang="ru-RU" sz="1600" b="1" dirty="0"/>
              <a:t>установка компонента вручную» </a:t>
            </a:r>
            <a:r>
              <a:rPr lang="ru-RU" sz="1600" dirty="0"/>
              <a:t>через обзор файлов, «</a:t>
            </a:r>
            <a:r>
              <a:rPr lang="ru-RU" sz="1600" b="1" dirty="0"/>
              <a:t>обновление»</a:t>
            </a:r>
            <a:r>
              <a:rPr lang="ru-RU" sz="1600" dirty="0"/>
              <a:t>, </a:t>
            </a:r>
            <a:r>
              <a:rPr lang="ru-RU" sz="1600" b="1" dirty="0"/>
              <a:t>«просмотр журнала» </a:t>
            </a:r>
            <a:r>
              <a:rPr lang="ru-RU" sz="1600" dirty="0"/>
              <a:t>изменений версий, «</a:t>
            </a:r>
            <a:r>
              <a:rPr lang="ru-RU" sz="1600" b="1" dirty="0"/>
              <a:t>проверка наличия обновлений»</a:t>
            </a:r>
            <a:r>
              <a:rPr lang="ru-RU" sz="1600" dirty="0"/>
              <a:t> для всех компонент</a:t>
            </a:r>
            <a:r>
              <a:rPr lang="en-US" sz="1600" dirty="0"/>
              <a:t>;</a:t>
            </a:r>
            <a:endParaRPr lang="ru-RU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/>
              <a:t>Для обновления компонент следует отметить их галочками, и нажать на кнопку </a:t>
            </a:r>
            <a:r>
              <a:rPr lang="ru-RU" sz="1600" b="1" dirty="0"/>
              <a:t>«обновление»</a:t>
            </a:r>
            <a:r>
              <a:rPr lang="en-US" sz="1600" dirty="0"/>
              <a:t>;</a:t>
            </a:r>
            <a:r>
              <a:rPr lang="ru-RU" sz="1600" dirty="0"/>
              <a:t> Обновление является массовой операцией, прочие требуют </a:t>
            </a:r>
            <a:r>
              <a:rPr lang="ru-RU" sz="1600" b="1" dirty="0"/>
              <a:t>выделения</a:t>
            </a:r>
            <a:r>
              <a:rPr lang="ru-RU" sz="1600" dirty="0"/>
              <a:t> текущего компонента, кликом по любой ячейке соответствующей ему строки</a:t>
            </a:r>
            <a:r>
              <a:rPr lang="en-US" sz="1600" dirty="0"/>
              <a:t>;</a:t>
            </a:r>
            <a:endParaRPr lang="ru-RU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/>
              <a:t>Если какой либо из основных компонент отсутствует, и пользователь отказывается их обновлять, визуализатор завершает работу</a:t>
            </a:r>
            <a:r>
              <a:rPr lang="en-US" sz="1600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/>
              <a:t>Все компоненты обновляются автоматически, за исключением </a:t>
            </a:r>
            <a:r>
              <a:rPr lang="ru-RU" sz="1600" b="1" dirty="0"/>
              <a:t>«Сервера»</a:t>
            </a:r>
            <a:r>
              <a:rPr lang="ru-RU" sz="1600" dirty="0"/>
              <a:t>, после его обновления требуется перезапустить </a:t>
            </a:r>
            <a:r>
              <a:rPr lang="ru-RU" sz="1600" b="1" dirty="0"/>
              <a:t>«Визуализатор» </a:t>
            </a:r>
            <a:r>
              <a:rPr lang="ru-RU" sz="1600" dirty="0"/>
              <a:t>вручную</a:t>
            </a:r>
            <a:r>
              <a:rPr lang="en-US" sz="1600" dirty="0"/>
              <a:t>;</a:t>
            </a:r>
            <a:endParaRPr lang="ru-RU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/>
              <a:t>По завершении действий над компонентами, для продолжения работы с системой нужно закрыть данное окно</a:t>
            </a:r>
            <a:r>
              <a:rPr lang="en-US" sz="1600" dirty="0"/>
              <a:t>.</a:t>
            </a:r>
            <a:endParaRPr lang="ru-RU" sz="1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140" y="1419369"/>
            <a:ext cx="5292567" cy="21933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96" y="1474240"/>
            <a:ext cx="5989341" cy="208357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86EBD068-868D-4139-A3E1-CF3E6154EB88}"/>
              </a:ext>
            </a:extLst>
          </p:cNvPr>
          <p:cNvSpPr/>
          <p:nvPr/>
        </p:nvSpPr>
        <p:spPr>
          <a:xfrm>
            <a:off x="1234447" y="1942701"/>
            <a:ext cx="200625" cy="222001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86EBD068-868D-4139-A3E1-CF3E6154EB88}"/>
              </a:ext>
            </a:extLst>
          </p:cNvPr>
          <p:cNvSpPr/>
          <p:nvPr/>
        </p:nvSpPr>
        <p:spPr>
          <a:xfrm>
            <a:off x="641421" y="2437249"/>
            <a:ext cx="198334" cy="934216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497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1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 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360" y="1128516"/>
            <a:ext cx="278430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33" dirty="0">
                <a:solidFill>
                  <a:schemeClr val="bg1"/>
                </a:solidFill>
              </a:rPr>
              <a:t>Производительность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72331" y="1128515"/>
            <a:ext cx="278430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133" dirty="0">
                <a:solidFill>
                  <a:schemeClr val="bg1"/>
                </a:solidFill>
              </a:rPr>
              <a:t>Удобство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258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467" dirty="0">
                <a:latin typeface="+mj-lt"/>
                <a:cs typeface="Calibri Light" panose="020F0302020204030204" pitchFamily="34" charset="0"/>
              </a:rPr>
              <a:t>Оглавление </a:t>
            </a:r>
            <a:r>
              <a:rPr lang="ru-RU" sz="2800" i="1" dirty="0">
                <a:latin typeface="+mj-lt"/>
              </a:rPr>
              <a:t>(быстрый переход по гиперссылкам в нужную главу)</a:t>
            </a:r>
            <a:endParaRPr lang="ru-RU" sz="2800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5360" y="1604797"/>
            <a:ext cx="11521280" cy="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2" name="Прямоугольник 21"/>
          <p:cNvSpPr/>
          <p:nvPr/>
        </p:nvSpPr>
        <p:spPr>
          <a:xfrm>
            <a:off x="903602" y="796871"/>
            <a:ext cx="8891133" cy="5478423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000" dirty="0">
                <a:hlinkClick r:id="rId3" action="ppaction://hlinksldjump"/>
              </a:rPr>
              <a:t>Установка системы визуализации </a:t>
            </a:r>
            <a:r>
              <a:rPr lang="en-US" sz="2000" dirty="0">
                <a:hlinkClick r:id="rId3" action="ppaction://hlinksldjump"/>
              </a:rPr>
              <a:t>(</a:t>
            </a:r>
            <a:r>
              <a:rPr lang="ru-RU" sz="2000" dirty="0">
                <a:hlinkClick r:id="rId3" action="ppaction://hlinksldjump"/>
              </a:rPr>
              <a:t>ОС </a:t>
            </a:r>
            <a:r>
              <a:rPr lang="en-US" sz="2000" dirty="0">
                <a:hlinkClick r:id="rId3" action="ppaction://hlinksldjump"/>
              </a:rPr>
              <a:t>Windows)</a:t>
            </a:r>
            <a:endParaRPr lang="en-US" sz="2000" dirty="0"/>
          </a:p>
          <a:p>
            <a:pPr>
              <a:spcBef>
                <a:spcPts val="1200"/>
              </a:spcBef>
            </a:pPr>
            <a:r>
              <a:rPr lang="ru-RU" sz="2000" dirty="0">
                <a:hlinkClick r:id="rId4" action="ppaction://hlinksldjump"/>
              </a:rPr>
              <a:t>Установка системы визуализации(ОС </a:t>
            </a:r>
            <a:r>
              <a:rPr lang="en-US" sz="2000" dirty="0">
                <a:hlinkClick r:id="rId4" action="ppaction://hlinksldjump"/>
              </a:rPr>
              <a:t>Linux)</a:t>
            </a:r>
            <a:endParaRPr lang="ru-RU" sz="2000" dirty="0"/>
          </a:p>
          <a:p>
            <a:pPr>
              <a:spcBef>
                <a:spcPts val="1200"/>
              </a:spcBef>
            </a:pPr>
            <a:r>
              <a:rPr lang="ru-RU" sz="2000" dirty="0">
                <a:hlinkClick r:id="rId5" action="ppaction://hlinksldjump"/>
              </a:rPr>
              <a:t>Компоненты системы</a:t>
            </a:r>
            <a:endParaRPr lang="ru-RU" sz="2000" dirty="0"/>
          </a:p>
          <a:p>
            <a:pPr>
              <a:spcBef>
                <a:spcPts val="1200"/>
              </a:spcBef>
            </a:pPr>
            <a:r>
              <a:rPr lang="ru-RU" sz="2000" dirty="0">
                <a:hlinkClick r:id="rId6" action="ppaction://hlinksldjump"/>
              </a:rPr>
              <a:t>Главное окно визуализатора</a:t>
            </a:r>
            <a:endParaRPr lang="ru-RU" sz="2000" dirty="0"/>
          </a:p>
          <a:p>
            <a:pPr>
              <a:spcBef>
                <a:spcPts val="1200"/>
              </a:spcBef>
            </a:pPr>
            <a:r>
              <a:rPr lang="ru-RU" sz="2000" dirty="0">
                <a:hlinkClick r:id="rId7" action="ppaction://hlinksldjump"/>
              </a:rPr>
              <a:t>Описание </a:t>
            </a:r>
            <a:r>
              <a:rPr lang="en-US" sz="2000" dirty="0">
                <a:hlinkClick r:id="rId7" action="ppaction://hlinksldjump"/>
              </a:rPr>
              <a:t>SPF </a:t>
            </a:r>
            <a:r>
              <a:rPr lang="ru-RU" sz="2000" dirty="0">
                <a:hlinkClick r:id="rId7" action="ppaction://hlinksldjump"/>
              </a:rPr>
              <a:t>директив</a:t>
            </a:r>
            <a:endParaRPr lang="en-US" sz="2000" dirty="0"/>
          </a:p>
          <a:p>
            <a:pPr>
              <a:spcBef>
                <a:spcPts val="1200"/>
              </a:spcBef>
            </a:pPr>
            <a:r>
              <a:rPr lang="ru-RU" sz="2000" dirty="0">
                <a:hlinkClick r:id="rId8" action="ppaction://hlinksldjump"/>
              </a:rPr>
              <a:t>Работа с проектом</a:t>
            </a:r>
            <a:endParaRPr lang="ru-RU" sz="2000" dirty="0"/>
          </a:p>
          <a:p>
            <a:pPr>
              <a:spcBef>
                <a:spcPts val="1200"/>
              </a:spcBef>
            </a:pPr>
            <a:r>
              <a:rPr lang="ru-RU" sz="2000" dirty="0">
                <a:hlinkClick r:id="rId9" action="ppaction://hlinksldjump"/>
              </a:rPr>
              <a:t>Анализаторы</a:t>
            </a:r>
            <a:endParaRPr lang="ru-RU" sz="2000" dirty="0"/>
          </a:p>
          <a:p>
            <a:pPr>
              <a:spcBef>
                <a:spcPts val="1200"/>
              </a:spcBef>
            </a:pPr>
            <a:r>
              <a:rPr lang="ru-RU" sz="2000" dirty="0">
                <a:hlinkClick r:id="rId10" action="ppaction://hlinksldjump"/>
              </a:rPr>
              <a:t>Преобразования</a:t>
            </a:r>
            <a:endParaRPr lang="ru-RU" sz="2000" dirty="0"/>
          </a:p>
          <a:p>
            <a:pPr>
              <a:spcBef>
                <a:spcPts val="1200"/>
              </a:spcBef>
            </a:pPr>
            <a:r>
              <a:rPr lang="ru-RU" sz="2000" dirty="0">
                <a:hlinkClick r:id="rId11" action="ppaction://hlinksldjump"/>
              </a:rPr>
              <a:t>Создание параллельных версий</a:t>
            </a:r>
            <a:endParaRPr lang="ru-RU" sz="2000" dirty="0"/>
          </a:p>
          <a:p>
            <a:pPr>
              <a:spcBef>
                <a:spcPts val="1200"/>
              </a:spcBef>
            </a:pPr>
            <a:r>
              <a:rPr lang="ru-RU" sz="2000" dirty="0">
                <a:hlinkClick r:id="rId12" action="ppaction://hlinksldjump"/>
              </a:rPr>
              <a:t>Обратная связь</a:t>
            </a:r>
            <a:endParaRPr lang="ru-RU" sz="2000" dirty="0"/>
          </a:p>
          <a:p>
            <a:pPr>
              <a:spcBef>
                <a:spcPts val="1200"/>
              </a:spcBef>
            </a:pPr>
            <a:r>
              <a:rPr lang="ru-RU" sz="2000" dirty="0">
                <a:hlinkClick r:id="rId13" action="ppaction://hlinksldjump"/>
              </a:rPr>
              <a:t>Компиляция и запуск проекта</a:t>
            </a:r>
            <a:endParaRPr lang="ru-RU" sz="2000" dirty="0"/>
          </a:p>
          <a:p>
            <a:pPr>
              <a:spcBef>
                <a:spcPts val="1200"/>
              </a:spcBef>
            </a:pPr>
            <a:r>
              <a:rPr lang="ru-RU" sz="2000" dirty="0">
                <a:hlinkClick r:id="rId14" action="ppaction://hlinksldjump"/>
              </a:rPr>
              <a:t>Информация для разработчиков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12015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06" y="2820123"/>
            <a:ext cx="5285030" cy="28437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1</a:t>
            </a:r>
            <a:r>
              <a:rPr lang="ru-RU" sz="1467" dirty="0">
                <a:solidFill>
                  <a:schemeClr val="tx1"/>
                </a:solidFill>
              </a:rPr>
              <a:t>9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Ручное обновление компонента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85FF7995-19AC-4D1B-B636-9BD765E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040" y="843565"/>
            <a:ext cx="11668760" cy="1817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Если при попытке проверки актуальных версий компонент произошла ошибка, то это может свидетельствовать о следующих проблемах: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Неустойчивое соединение с интернетом на компьютере пользователя или его отсутствие</a:t>
            </a:r>
            <a:r>
              <a:rPr lang="en-US" sz="1800" dirty="0"/>
              <a:t>;</a:t>
            </a:r>
            <a:endParaRPr lang="ru-RU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Перебои с работой сервера, к которому осуществляется доступ для проверки актуальных версий компонент</a:t>
            </a:r>
            <a:r>
              <a:rPr lang="en-US" sz="1800" dirty="0"/>
              <a:t>;</a:t>
            </a:r>
            <a:endParaRPr lang="ru-RU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Устаревшая версия «</a:t>
            </a:r>
            <a:r>
              <a:rPr lang="ru-RU" sz="1800" b="1" dirty="0"/>
              <a:t>Визуализатора»</a:t>
            </a:r>
            <a:r>
              <a:rPr lang="ru-RU" sz="1800" dirty="0"/>
              <a:t>, которая требует ручного обновления. </a:t>
            </a:r>
            <a:endParaRPr lang="ru-RU" sz="16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86EBD068-868D-4139-A3E1-CF3E6154EB88}"/>
              </a:ext>
            </a:extLst>
          </p:cNvPr>
          <p:cNvSpPr/>
          <p:nvPr/>
        </p:nvSpPr>
        <p:spPr>
          <a:xfrm>
            <a:off x="859536" y="3247981"/>
            <a:ext cx="286512" cy="251123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7769224-6229-4A3F-97ED-E144FD2152A6}"/>
              </a:ext>
            </a:extLst>
          </p:cNvPr>
          <p:cNvSpPr txBox="1"/>
          <p:nvPr/>
        </p:nvSpPr>
        <p:spPr>
          <a:xfrm>
            <a:off x="6029810" y="2764956"/>
            <a:ext cx="58822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Для ручного обновления визуализатора, необходимо загрузить из </a:t>
            </a:r>
            <a:r>
              <a:rPr lang="ru-RU" dirty="0">
                <a:hlinkClick r:id="rId4" action="ppaction://hlinksldjump"/>
              </a:rPr>
              <a:t>облачного сервера </a:t>
            </a:r>
            <a:r>
              <a:rPr lang="en-US" dirty="0">
                <a:hlinkClick r:id="rId4" action="ppaction://hlinksldjump"/>
              </a:rPr>
              <a:t>mail</a:t>
            </a:r>
            <a:r>
              <a:rPr lang="en-US" dirty="0"/>
              <a:t> </a:t>
            </a:r>
            <a:r>
              <a:rPr lang="ru-RU" dirty="0"/>
              <a:t>файл «</a:t>
            </a:r>
            <a:r>
              <a:rPr lang="en-US" b="1" dirty="0"/>
              <a:t>Components/VisualSapfor.jar</a:t>
            </a:r>
            <a:r>
              <a:rPr lang="ru-RU" b="1" dirty="0"/>
              <a:t>»</a:t>
            </a:r>
            <a:r>
              <a:rPr lang="ru-RU" dirty="0"/>
              <a:t>, выделить в таблице компонент соответствующую ему строчку мышью, и далее нажать на кнопку </a:t>
            </a:r>
            <a:r>
              <a:rPr lang="ru-RU" b="1" dirty="0"/>
              <a:t>«Выполнить обновление компонента»</a:t>
            </a:r>
            <a:r>
              <a:rPr lang="ru-RU" dirty="0"/>
              <a:t>,</a:t>
            </a:r>
            <a:r>
              <a:rPr lang="ru-RU" b="1" dirty="0"/>
              <a:t> </a:t>
            </a:r>
            <a:r>
              <a:rPr lang="ru-RU" dirty="0"/>
              <a:t>указав в качестве нового файла тот, что был загружен. Подобным способом можно обновлять и другие компоненты, заменяя их файлы.</a:t>
            </a:r>
          </a:p>
          <a:p>
            <a:r>
              <a:rPr lang="ru-RU" sz="1600" u="sng" dirty="0"/>
              <a:t>Важно. Для ручного обновления, галочку ставить не нужно, стоит лишь выделить строку левой клавишей мыши, нажав на произвольную клетку таблицы. </a:t>
            </a:r>
            <a:endParaRPr lang="ru-RU" sz="16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86EBD068-868D-4139-A3E1-CF3E6154EB88}"/>
              </a:ext>
            </a:extLst>
          </p:cNvPr>
          <p:cNvSpPr/>
          <p:nvPr/>
        </p:nvSpPr>
        <p:spPr>
          <a:xfrm>
            <a:off x="617090" y="3696375"/>
            <a:ext cx="4942462" cy="168489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862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62" y="924732"/>
            <a:ext cx="7490273" cy="46348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20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7090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Главное окно визуализатора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31887" y="855916"/>
            <a:ext cx="3819953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Главное окно является основным</a:t>
            </a:r>
          </a:p>
          <a:p>
            <a:r>
              <a:rPr lang="ru-RU" sz="1600" dirty="0"/>
              <a:t>рабочим пространством визуализатора. </a:t>
            </a:r>
          </a:p>
          <a:p>
            <a:endParaRPr lang="ru-RU" sz="1600" dirty="0"/>
          </a:p>
          <a:p>
            <a:pPr algn="just"/>
            <a:r>
              <a:rPr lang="ru-RU" sz="1600" b="1" dirty="0"/>
              <a:t>Глобальные вкладки главного окна</a:t>
            </a:r>
            <a:r>
              <a:rPr lang="en-US" sz="1600" b="1" dirty="0"/>
              <a:t>:</a:t>
            </a:r>
            <a:endParaRPr lang="ru-RU" sz="16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/>
              <a:t>«Начало работы»</a:t>
            </a:r>
            <a:r>
              <a:rPr lang="ru-RU" sz="1400" dirty="0"/>
              <a:t> — приглашение для начала работы с проектом, при его открытии она меняется на вкладку </a:t>
            </a:r>
            <a:r>
              <a:rPr lang="ru-RU" sz="1400" b="1" dirty="0"/>
              <a:t>«Проект</a:t>
            </a:r>
            <a:r>
              <a:rPr lang="ru-RU" sz="1400" dirty="0"/>
              <a:t>»</a:t>
            </a:r>
            <a:r>
              <a:rPr lang="en-US" sz="1400" dirty="0"/>
              <a:t>;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/>
              <a:t>«Версии» </a:t>
            </a:r>
            <a:r>
              <a:rPr lang="ru-RU" sz="1400" dirty="0"/>
              <a:t>– текущее дерево версий проектов, позволяющее отследить их иерархию. До открытия первого проекта пустует</a:t>
            </a:r>
            <a:r>
              <a:rPr lang="en-US" sz="1400" dirty="0"/>
              <a:t>;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/>
              <a:t>«Обратная связь» </a:t>
            </a:r>
            <a:r>
              <a:rPr lang="ru-RU" sz="1400" dirty="0"/>
              <a:t>– возможность зафиксировать ошибочную ситуацию, или задать вопрос разработчикам. Требует регистрации в системе.</a:t>
            </a:r>
          </a:p>
          <a:p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A3FE6CA7-AAA9-4E76-AD83-5B7CCB3B8A96}"/>
              </a:ext>
            </a:extLst>
          </p:cNvPr>
          <p:cNvSpPr/>
          <p:nvPr/>
        </p:nvSpPr>
        <p:spPr>
          <a:xfrm>
            <a:off x="615281" y="1285389"/>
            <a:ext cx="2924131" cy="243463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524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65" y="919884"/>
            <a:ext cx="7456519" cy="51858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2</a:t>
            </a:r>
            <a:r>
              <a:rPr lang="ru-RU" sz="1467" dirty="0">
                <a:solidFill>
                  <a:schemeClr val="tx1"/>
                </a:solidFill>
              </a:rPr>
              <a:t>1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Главное окно визуализатора. Глобальное меню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96949" y="1344634"/>
            <a:ext cx="391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Меню список последних открытых проектов</a:t>
            </a:r>
            <a:r>
              <a:rPr lang="en-US" sz="1400" dirty="0"/>
              <a:t>;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896949" y="1703194"/>
            <a:ext cx="1914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Открытие проекта</a:t>
            </a:r>
            <a:r>
              <a:rPr lang="en-US" sz="1400" dirty="0"/>
              <a:t>;</a:t>
            </a:r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7896949" y="2064969"/>
            <a:ext cx="2514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Создание пустого проекта</a:t>
            </a:r>
            <a:r>
              <a:rPr lang="en-US" sz="1400" dirty="0"/>
              <a:t>;</a:t>
            </a:r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7896949" y="2419999"/>
            <a:ext cx="3004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Меню очистки проекта и версий</a:t>
            </a:r>
            <a:r>
              <a:rPr lang="en-US" sz="1400" dirty="0"/>
              <a:t>;</a:t>
            </a:r>
            <a:endParaRPr lang="ru-RU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7896949" y="2757089"/>
            <a:ext cx="2638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Закрытие текущего проекта</a:t>
            </a:r>
            <a:r>
              <a:rPr lang="en-US" sz="1400" dirty="0"/>
              <a:t>;</a:t>
            </a:r>
            <a:endParaRPr lang="ru-RU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7896949" y="3105434"/>
            <a:ext cx="2642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Удаление текущего проекта</a:t>
            </a:r>
            <a:r>
              <a:rPr lang="en-US" sz="1400" dirty="0"/>
              <a:t>;</a:t>
            </a:r>
            <a:endParaRPr lang="ru-RU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7896949" y="3441715"/>
            <a:ext cx="3816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Меню глобальных настроек визуализатора</a:t>
            </a:r>
            <a:r>
              <a:rPr lang="en-US" sz="1400" dirty="0"/>
              <a:t>;</a:t>
            </a:r>
            <a:endParaRPr lang="ru-RU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7896949" y="3804874"/>
            <a:ext cx="3239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Вызов окна обновления компонент</a:t>
            </a:r>
            <a:r>
              <a:rPr lang="en-US" sz="1400" dirty="0"/>
              <a:t>;</a:t>
            </a:r>
            <a:endParaRPr lang="ru-RU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7896949" y="4157818"/>
            <a:ext cx="3253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Вызов анализатора </a:t>
            </a:r>
            <a:r>
              <a:rPr lang="en-US" sz="1400" dirty="0"/>
              <a:t>DVM </a:t>
            </a:r>
            <a:r>
              <a:rPr lang="ru-RU" sz="1400" dirty="0"/>
              <a:t>статистик</a:t>
            </a:r>
            <a:r>
              <a:rPr lang="en-US" sz="1400" dirty="0"/>
              <a:t>;</a:t>
            </a:r>
            <a:endParaRPr lang="ru-RU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7896949" y="4504443"/>
            <a:ext cx="2627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Открытие инструкции </a:t>
            </a:r>
            <a:r>
              <a:rPr lang="en-US" sz="1400" dirty="0"/>
              <a:t>(PDF);</a:t>
            </a:r>
            <a:endParaRPr lang="ru-RU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7896949" y="4857317"/>
            <a:ext cx="3680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Меню вложений для отчетов об ошибках</a:t>
            </a:r>
            <a:r>
              <a:rPr lang="en-US" sz="1400" dirty="0"/>
              <a:t>;</a:t>
            </a:r>
            <a:endParaRPr lang="ru-RU" sz="1400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86EBD068-868D-4139-A3E1-CF3E6154EB88}"/>
              </a:ext>
            </a:extLst>
          </p:cNvPr>
          <p:cNvSpPr/>
          <p:nvPr/>
        </p:nvSpPr>
        <p:spPr>
          <a:xfrm flipV="1">
            <a:off x="7479792" y="1292134"/>
            <a:ext cx="4372048" cy="4005290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330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10" y="932493"/>
            <a:ext cx="7315200" cy="47529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2</a:t>
            </a:r>
            <a:r>
              <a:rPr lang="ru-RU" sz="1467" dirty="0">
                <a:solidFill>
                  <a:schemeClr val="tx1"/>
                </a:solidFill>
              </a:rPr>
              <a:t>2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7090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Меню глобальных настроек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168549-CC43-48A3-BD53-79A3A4218523}"/>
              </a:ext>
            </a:extLst>
          </p:cNvPr>
          <p:cNvSpPr txBox="1"/>
          <p:nvPr/>
        </p:nvSpPr>
        <p:spPr>
          <a:xfrm>
            <a:off x="7978690" y="876607"/>
            <a:ext cx="4056791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/>
              <a:t>«Рабочее пространство визуализатора»</a:t>
            </a:r>
            <a:r>
              <a:rPr lang="en-US" sz="1200" b="1" dirty="0"/>
              <a:t>:</a:t>
            </a:r>
            <a:r>
              <a:rPr lang="ru-RU" sz="1200" b="1" dirty="0"/>
              <a:t>  </a:t>
            </a:r>
            <a:r>
              <a:rPr lang="ru-RU" sz="1200" dirty="0"/>
              <a:t>Рабочая директория. В ней создаются новые проекты, туда скачиваются проекты с удалённых машин, и проекты образцы проектов для воспроизведения ошибочных ситуаций.  По умолчанию находится в папке установки визуализатора  и носит имя «</a:t>
            </a:r>
            <a:r>
              <a:rPr lang="en-US" sz="1200" b="1" dirty="0"/>
              <a:t>Projects»</a:t>
            </a:r>
            <a:r>
              <a:rPr lang="en-US" sz="1200" dirty="0"/>
              <a:t>;</a:t>
            </a: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/>
              <a:t>«Запрашивать подтверждение выполнения проходов»</a:t>
            </a:r>
            <a:r>
              <a:rPr lang="en-US" sz="1200" b="1" dirty="0"/>
              <a:t>:</a:t>
            </a:r>
            <a:r>
              <a:rPr lang="ru-RU" sz="1200" b="1" dirty="0"/>
              <a:t> </a:t>
            </a:r>
            <a:r>
              <a:rPr lang="ru-RU" sz="1200" dirty="0"/>
              <a:t>Большинство действий будет предваряться диалоговым окошком </a:t>
            </a:r>
            <a:r>
              <a:rPr lang="ru-RU" sz="1200" b="1" dirty="0"/>
              <a:t>«Выполнить список проходов?»</a:t>
            </a:r>
            <a:r>
              <a:rPr lang="en-US" sz="1200" dirty="0"/>
              <a:t>;</a:t>
            </a: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1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1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1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1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1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1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1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1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1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62" y="4043447"/>
            <a:ext cx="2200275" cy="1428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1575668"/>
            <a:ext cx="3208298" cy="5944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2218670"/>
            <a:ext cx="2827265" cy="8839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3153436"/>
            <a:ext cx="2301439" cy="3124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3558320"/>
            <a:ext cx="2720576" cy="411516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793063" y="1575669"/>
            <a:ext cx="3208298" cy="569390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4619123" y="2926080"/>
            <a:ext cx="2799709" cy="1100880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793062" y="2260228"/>
            <a:ext cx="2827265" cy="81959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793062" y="3181940"/>
            <a:ext cx="2301439" cy="273822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793063" y="3558321"/>
            <a:ext cx="2720576" cy="41151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805092" y="4062274"/>
            <a:ext cx="2188245" cy="134998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 стрелкой 24"/>
          <p:cNvCxnSpPr/>
          <p:nvPr/>
        </p:nvCxnSpPr>
        <p:spPr>
          <a:xfrm flipH="1" flipV="1">
            <a:off x="4028947" y="1946664"/>
            <a:ext cx="696865" cy="1049414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3647914" y="2467285"/>
            <a:ext cx="1036700" cy="750551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3095470" y="3311673"/>
            <a:ext cx="1523652" cy="65358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3513639" y="3558319"/>
            <a:ext cx="1105483" cy="240906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3007795" y="3722954"/>
            <a:ext cx="1643782" cy="995105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717" y="2069460"/>
            <a:ext cx="2387892" cy="164576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9" y="4613649"/>
            <a:ext cx="2156647" cy="12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27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4" y="938751"/>
            <a:ext cx="7315200" cy="47529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2</a:t>
            </a:r>
            <a:r>
              <a:rPr lang="ru-RU" sz="1467" dirty="0">
                <a:solidFill>
                  <a:schemeClr val="tx1"/>
                </a:solidFill>
              </a:rPr>
              <a:t>3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Меню глобальных настроек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168549-CC43-48A3-BD53-79A3A4218523}"/>
              </a:ext>
            </a:extLst>
          </p:cNvPr>
          <p:cNvSpPr txBox="1"/>
          <p:nvPr/>
        </p:nvSpPr>
        <p:spPr>
          <a:xfrm>
            <a:off x="7978690" y="818941"/>
            <a:ext cx="40567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b="1" dirty="0"/>
              <a:t>«Сообщать об успешном выполнении проходов»</a:t>
            </a:r>
            <a:r>
              <a:rPr lang="en-US" sz="1200" b="1" dirty="0"/>
              <a:t>: </a:t>
            </a:r>
            <a:r>
              <a:rPr lang="ru-RU" sz="1200" dirty="0"/>
              <a:t>При установке флага, большинство действий будет завершаться появлением всплывающего окошка </a:t>
            </a:r>
            <a:r>
              <a:rPr lang="ru-RU" sz="1200" b="1" dirty="0"/>
              <a:t>«Проход</a:t>
            </a:r>
            <a:r>
              <a:rPr lang="en-US" sz="1200" b="1" dirty="0"/>
              <a:t>(</a:t>
            </a:r>
            <a:r>
              <a:rPr lang="ru-RU" sz="1200" b="1" dirty="0"/>
              <a:t>ы) успешно завершены!»</a:t>
            </a:r>
            <a:r>
              <a:rPr lang="en-US" sz="1200" dirty="0"/>
              <a:t>;</a:t>
            </a:r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b="1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b="1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b="1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b="1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b="1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b="1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/>
              <a:t>«Переходить на результирующую вкладку проходов по их завершении»</a:t>
            </a:r>
            <a:r>
              <a:rPr lang="en-US" sz="1200" b="1" dirty="0"/>
              <a:t>:</a:t>
            </a:r>
            <a:r>
              <a:rPr lang="en-US" sz="1200" dirty="0"/>
              <a:t> </a:t>
            </a:r>
            <a:r>
              <a:rPr lang="ru-RU" sz="1200" dirty="0"/>
              <a:t>При завершении некоторых</a:t>
            </a:r>
            <a:r>
              <a:rPr lang="en-US" sz="1200" dirty="0"/>
              <a:t> </a:t>
            </a:r>
            <a:r>
              <a:rPr lang="ru-RU" sz="1200" dirty="0"/>
              <a:t>проходов, будет осуществлено переключение вкладки визуализатора на ту, что наиболее полно отражает его результаты. Например, при завершении прохода </a:t>
            </a:r>
            <a:r>
              <a:rPr lang="ru-RU" sz="1200" b="1" dirty="0"/>
              <a:t>«Анализ кода»</a:t>
            </a:r>
            <a:r>
              <a:rPr lang="ru-RU" sz="1200" dirty="0"/>
              <a:t>, совершится переход на вкладку проекта </a:t>
            </a:r>
            <a:r>
              <a:rPr lang="ru-RU" sz="1200" b="1" dirty="0"/>
              <a:t>«Анализ»</a:t>
            </a:r>
            <a:r>
              <a:rPr lang="en-US" sz="1200" dirty="0"/>
              <a:t>;</a:t>
            </a: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/>
              <a:t>«Маленький экран»</a:t>
            </a:r>
            <a:r>
              <a:rPr lang="en-US" sz="1200" b="1" dirty="0"/>
              <a:t>:</a:t>
            </a:r>
            <a:r>
              <a:rPr lang="ru-RU" sz="1200" dirty="0"/>
              <a:t>  Некоторые элементы окна будут перегруппированы в расчете на небольшой экран текущего устройства, так же скроется панель быстрого доступа</a:t>
            </a:r>
            <a:r>
              <a:rPr lang="en-US" sz="1200" dirty="0"/>
              <a:t>;</a:t>
            </a:r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62" y="4027133"/>
            <a:ext cx="2200275" cy="1428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1559354"/>
            <a:ext cx="3208298" cy="5944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2202356"/>
            <a:ext cx="2827265" cy="8839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3137122"/>
            <a:ext cx="2301439" cy="3124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3542006"/>
            <a:ext cx="2720576" cy="411516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4619123" y="2926080"/>
            <a:ext cx="2799709" cy="108456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793062" y="2243914"/>
            <a:ext cx="2827265" cy="81959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793062" y="3165626"/>
            <a:ext cx="2301439" cy="273822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793063" y="3542007"/>
            <a:ext cx="2720576" cy="41151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805092" y="4045960"/>
            <a:ext cx="2188245" cy="134998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 стрелкой 24"/>
          <p:cNvCxnSpPr/>
          <p:nvPr/>
        </p:nvCxnSpPr>
        <p:spPr>
          <a:xfrm flipH="1" flipV="1">
            <a:off x="4028947" y="1930350"/>
            <a:ext cx="696865" cy="1049414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3647914" y="2450971"/>
            <a:ext cx="1036700" cy="750551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3095470" y="3295359"/>
            <a:ext cx="1523652" cy="65358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3513639" y="3542005"/>
            <a:ext cx="1105483" cy="240906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3007795" y="3706640"/>
            <a:ext cx="1643782" cy="995105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788942" y="1563472"/>
            <a:ext cx="3208298" cy="569390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218" y="1631972"/>
            <a:ext cx="2156647" cy="14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59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4" y="938589"/>
            <a:ext cx="7315200" cy="47529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2</a:t>
            </a:r>
            <a:r>
              <a:rPr lang="ru-RU" sz="1467" dirty="0">
                <a:solidFill>
                  <a:schemeClr val="tx1"/>
                </a:solidFill>
              </a:rPr>
              <a:t>4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7090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Меню глобальных настроек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168549-CC43-48A3-BD53-79A3A4218523}"/>
              </a:ext>
            </a:extLst>
          </p:cNvPr>
          <p:cNvSpPr txBox="1"/>
          <p:nvPr/>
        </p:nvSpPr>
        <p:spPr>
          <a:xfrm>
            <a:off x="7978690" y="876607"/>
            <a:ext cx="405679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/>
              <a:t>«Показывать полные имена вкладок»</a:t>
            </a:r>
            <a:r>
              <a:rPr lang="en-US" sz="1200" b="1" dirty="0"/>
              <a:t>: </a:t>
            </a:r>
            <a:r>
              <a:rPr lang="ru-RU" sz="1200" dirty="0"/>
              <a:t>Отображает на заголовках некоторых вкладок их полные текстовые имена. Если настройку выключить останутся только иконки</a:t>
            </a:r>
            <a:r>
              <a:rPr lang="en-US" sz="1200" dirty="0"/>
              <a:t>;</a:t>
            </a: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/>
              <a:t>«Показывать развернутый список объявлений массивов»</a:t>
            </a:r>
            <a:r>
              <a:rPr lang="en-US" sz="1200" b="1" dirty="0"/>
              <a:t>: </a:t>
            </a:r>
            <a:r>
              <a:rPr lang="ru-RU" sz="1200" dirty="0"/>
              <a:t>Отображает построчно все файлы объявления массивов, и делает их </a:t>
            </a:r>
            <a:r>
              <a:rPr lang="ru-RU" sz="1200" dirty="0" err="1"/>
              <a:t>кликабельными</a:t>
            </a:r>
            <a:r>
              <a:rPr lang="ru-RU" sz="1200" dirty="0"/>
              <a:t>, с переходом к месту объявления массива</a:t>
            </a:r>
            <a:r>
              <a:rPr lang="en-US" sz="1200" dirty="0"/>
              <a:t>;</a:t>
            </a:r>
            <a:endParaRPr lang="ru-RU" sz="1200" b="1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62" y="4043447"/>
            <a:ext cx="2200275" cy="1428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1575668"/>
            <a:ext cx="3208298" cy="5944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2218670"/>
            <a:ext cx="2827265" cy="8839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3153436"/>
            <a:ext cx="2301439" cy="3124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3558320"/>
            <a:ext cx="2720576" cy="411516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4619123" y="2932176"/>
            <a:ext cx="2799709" cy="1094784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793062" y="2260228"/>
            <a:ext cx="2827265" cy="81959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793062" y="3181940"/>
            <a:ext cx="2301439" cy="273822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793063" y="3558321"/>
            <a:ext cx="2720576" cy="41151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805092" y="4062274"/>
            <a:ext cx="2188245" cy="134998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 стрелкой 24"/>
          <p:cNvCxnSpPr/>
          <p:nvPr/>
        </p:nvCxnSpPr>
        <p:spPr>
          <a:xfrm flipH="1" flipV="1">
            <a:off x="4028947" y="1946664"/>
            <a:ext cx="696865" cy="1049414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3647914" y="2467285"/>
            <a:ext cx="1036700" cy="750551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3095470" y="3311673"/>
            <a:ext cx="1523652" cy="65358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3513639" y="3558319"/>
            <a:ext cx="1105483" cy="240906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3007795" y="3722954"/>
            <a:ext cx="1643782" cy="995105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788942" y="1579786"/>
            <a:ext cx="3208298" cy="569390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682" y="1746745"/>
            <a:ext cx="2683308" cy="126371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728" y="1743134"/>
            <a:ext cx="1167809" cy="126371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042" y="4108407"/>
            <a:ext cx="2449817" cy="37762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817" y="4578109"/>
            <a:ext cx="2429042" cy="141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0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2" y="920301"/>
            <a:ext cx="7315200" cy="47529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2</a:t>
            </a:r>
            <a:r>
              <a:rPr lang="ru-RU" sz="1467" dirty="0">
                <a:solidFill>
                  <a:schemeClr val="tx1"/>
                </a:solidFill>
              </a:rPr>
              <a:t>5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Меню глобальных настроек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168549-CC43-48A3-BD53-79A3A4218523}"/>
              </a:ext>
            </a:extLst>
          </p:cNvPr>
          <p:cNvSpPr txBox="1"/>
          <p:nvPr/>
        </p:nvSpPr>
        <p:spPr>
          <a:xfrm>
            <a:off x="7978690" y="876607"/>
            <a:ext cx="405679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/>
              <a:t>«Число проходов на панели быстрого доступа»</a:t>
            </a:r>
            <a:r>
              <a:rPr lang="en-US" sz="1200" b="1" dirty="0"/>
              <a:t>: </a:t>
            </a:r>
            <a:r>
              <a:rPr lang="ru-RU" sz="1200" dirty="0"/>
              <a:t> Отвечает за то, сколько проходов будет отображаться на панели быстрого доступа</a:t>
            </a:r>
            <a:r>
              <a:rPr lang="en-US" sz="12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/>
              <a:t>«Число отображаемых последних открытых проектов»</a:t>
            </a:r>
            <a:r>
              <a:rPr lang="en-US" sz="1200" b="1" dirty="0"/>
              <a:t>:</a:t>
            </a:r>
            <a:r>
              <a:rPr lang="ru-RU" sz="1200" b="1" dirty="0"/>
              <a:t> </a:t>
            </a:r>
            <a:r>
              <a:rPr lang="ru-RU" sz="1200" dirty="0"/>
              <a:t>Количество позиций в кэше недавних путей по которым открывались проекты</a:t>
            </a:r>
            <a:r>
              <a:rPr lang="en-US" sz="12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62" y="4043447"/>
            <a:ext cx="2200275" cy="1428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1575668"/>
            <a:ext cx="3208298" cy="5944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2218670"/>
            <a:ext cx="2827265" cy="8839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3153436"/>
            <a:ext cx="2301439" cy="3124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3558320"/>
            <a:ext cx="2720576" cy="411516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4619124" y="2926080"/>
            <a:ext cx="2810954" cy="1100880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793062" y="2260228"/>
            <a:ext cx="2827265" cy="81959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793062" y="3181940"/>
            <a:ext cx="2301439" cy="273822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793063" y="3558321"/>
            <a:ext cx="2720576" cy="41151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805092" y="4062274"/>
            <a:ext cx="2188245" cy="134998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 стрелкой 24"/>
          <p:cNvCxnSpPr/>
          <p:nvPr/>
        </p:nvCxnSpPr>
        <p:spPr>
          <a:xfrm flipH="1" flipV="1">
            <a:off x="4028947" y="1946664"/>
            <a:ext cx="696865" cy="1049414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3647914" y="2467285"/>
            <a:ext cx="1036700" cy="750551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3095470" y="3311673"/>
            <a:ext cx="1523652" cy="65358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3513639" y="3558319"/>
            <a:ext cx="1105483" cy="240906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3007795" y="3722954"/>
            <a:ext cx="1643782" cy="995105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788942" y="1579786"/>
            <a:ext cx="3208298" cy="569390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62644" y="1637082"/>
            <a:ext cx="3688882" cy="763217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8167059" y="2149175"/>
            <a:ext cx="3684467" cy="197785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2644" y="3196568"/>
            <a:ext cx="3324225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36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4" y="932493"/>
            <a:ext cx="7315200" cy="47529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2</a:t>
            </a:r>
            <a:r>
              <a:rPr lang="ru-RU" sz="1467" dirty="0">
                <a:solidFill>
                  <a:schemeClr val="tx1"/>
                </a:solidFill>
              </a:rPr>
              <a:t>6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Меню глобальных настроек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168549-CC43-48A3-BD53-79A3A4218523}"/>
              </a:ext>
            </a:extLst>
          </p:cNvPr>
          <p:cNvSpPr txBox="1"/>
          <p:nvPr/>
        </p:nvSpPr>
        <p:spPr>
          <a:xfrm>
            <a:off x="7978690" y="876607"/>
            <a:ext cx="40567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/>
              <a:t>«Путь к </a:t>
            </a:r>
            <a:r>
              <a:rPr lang="en-US" sz="1200" b="1" dirty="0"/>
              <a:t>make.exe</a:t>
            </a:r>
            <a:r>
              <a:rPr lang="ru-RU" sz="1200" b="1" dirty="0"/>
              <a:t>»</a:t>
            </a:r>
            <a:r>
              <a:rPr lang="en-US" sz="1200" b="1" dirty="0"/>
              <a:t>: </a:t>
            </a:r>
            <a:r>
              <a:rPr lang="ru-RU" sz="1200" dirty="0"/>
              <a:t>В случае ОС </a:t>
            </a:r>
            <a:r>
              <a:rPr lang="ru-RU" sz="1200" dirty="0" err="1"/>
              <a:t>Windows</a:t>
            </a:r>
            <a:r>
              <a:rPr lang="ru-RU" sz="1200" dirty="0"/>
              <a:t>, настройка обозначает путь к соответствующему компоненту </a:t>
            </a:r>
            <a:r>
              <a:rPr lang="ru-RU" sz="1200" b="1" dirty="0"/>
              <a:t>«</a:t>
            </a:r>
            <a:r>
              <a:rPr lang="ru-RU" sz="1200" b="1" dirty="0" err="1"/>
              <a:t>MinGW</a:t>
            </a:r>
            <a:r>
              <a:rPr lang="ru-RU" sz="1200" b="1" dirty="0"/>
              <a:t>», </a:t>
            </a:r>
            <a:r>
              <a:rPr lang="ru-RU" sz="1200" dirty="0"/>
              <a:t>если он установлен на используемом компьютере. Он требуется для </a:t>
            </a:r>
            <a:r>
              <a:rPr lang="ru-RU" sz="1200" b="1" dirty="0"/>
              <a:t>предварительной компиляции</a:t>
            </a:r>
            <a:r>
              <a:rPr lang="ru-RU" sz="1200" dirty="0"/>
              <a:t> проекта, его </a:t>
            </a:r>
            <a:r>
              <a:rPr lang="ru-RU" sz="1200" b="1" dirty="0"/>
              <a:t>локальной компиляции</a:t>
            </a:r>
            <a:r>
              <a:rPr lang="ru-RU" sz="1200" dirty="0"/>
              <a:t>, а так же </a:t>
            </a:r>
            <a:r>
              <a:rPr lang="ru-RU" sz="1200" b="1" dirty="0"/>
              <a:t>получения покрытия GCOV</a:t>
            </a:r>
            <a:r>
              <a:rPr lang="ru-RU" sz="1200" dirty="0"/>
              <a:t>. В случае ОС </a:t>
            </a:r>
            <a:r>
              <a:rPr lang="ru-RU" sz="1200" dirty="0" err="1"/>
              <a:t>Linux</a:t>
            </a:r>
            <a:r>
              <a:rPr lang="ru-RU" sz="1200" dirty="0"/>
              <a:t>, не используется</a:t>
            </a:r>
            <a:r>
              <a:rPr lang="en-US" sz="1200" dirty="0"/>
              <a:t>;</a:t>
            </a: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/>
              <a:t>«Число ядер при компиляции»</a:t>
            </a:r>
            <a:r>
              <a:rPr lang="en-US" sz="1200" b="1" dirty="0"/>
              <a:t>: </a:t>
            </a:r>
            <a:r>
              <a:rPr lang="ru-RU" sz="1200" dirty="0"/>
              <a:t>В случае ОС </a:t>
            </a:r>
            <a:r>
              <a:rPr lang="en-US" sz="1200" dirty="0"/>
              <a:t>Linux</a:t>
            </a:r>
            <a:r>
              <a:rPr lang="ru-RU" sz="1200" dirty="0"/>
              <a:t>, обозначает число потоков использующихся при сборке компонента </a:t>
            </a:r>
            <a:r>
              <a:rPr lang="ru-RU" sz="1200" b="1" dirty="0"/>
              <a:t>«</a:t>
            </a:r>
            <a:r>
              <a:rPr lang="en-US" sz="1200" b="1" dirty="0"/>
              <a:t>SAPFOR</a:t>
            </a:r>
            <a:r>
              <a:rPr lang="ru-RU" sz="1200" b="1" dirty="0"/>
              <a:t>»</a:t>
            </a:r>
            <a:r>
              <a:rPr lang="en-US" sz="1200" dirty="0"/>
              <a:t>;</a:t>
            </a: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/>
              <a:t>«Автоматическая синхронизация отчётов об ошибках» </a:t>
            </a:r>
            <a:r>
              <a:rPr lang="ru-RU" sz="1200" dirty="0"/>
              <a:t>и </a:t>
            </a:r>
            <a:r>
              <a:rPr lang="ru-RU" sz="1200" b="1" dirty="0"/>
              <a:t>«Автоматическая синхронизация системы тестирования» </a:t>
            </a:r>
            <a:r>
              <a:rPr lang="ru-RU" sz="1200" dirty="0"/>
              <a:t>означают скачивание соответствующих баз данных при запуске визуализатора. Если она не включена, это нужно делать вручную</a:t>
            </a:r>
            <a:r>
              <a:rPr lang="en-US" sz="1200" dirty="0"/>
              <a:t>;</a:t>
            </a:r>
            <a:endParaRPr lang="ru-RU" sz="1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62" y="4043447"/>
            <a:ext cx="2200275" cy="1428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1575668"/>
            <a:ext cx="3208298" cy="5944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2218670"/>
            <a:ext cx="2827265" cy="8839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3153436"/>
            <a:ext cx="2301439" cy="3124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3558320"/>
            <a:ext cx="2720576" cy="411516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4600835" y="2916998"/>
            <a:ext cx="2819645" cy="1122154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793062" y="2260228"/>
            <a:ext cx="2827265" cy="81959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793062" y="3181940"/>
            <a:ext cx="2301439" cy="273822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793063" y="3558321"/>
            <a:ext cx="2720576" cy="41151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805092" y="4062274"/>
            <a:ext cx="2188245" cy="134998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 стрелкой 24"/>
          <p:cNvCxnSpPr/>
          <p:nvPr/>
        </p:nvCxnSpPr>
        <p:spPr>
          <a:xfrm flipH="1" flipV="1">
            <a:off x="4028947" y="1946664"/>
            <a:ext cx="696865" cy="1049414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3647914" y="2467285"/>
            <a:ext cx="1036700" cy="750551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3095470" y="3311673"/>
            <a:ext cx="1523652" cy="65358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3513639" y="3558319"/>
            <a:ext cx="1105483" cy="240906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3007795" y="3722954"/>
            <a:ext cx="1643782" cy="995105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788942" y="1579786"/>
            <a:ext cx="3208298" cy="569390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2499" y="3800939"/>
            <a:ext cx="2676340" cy="63873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1867" y="4602541"/>
            <a:ext cx="1879772" cy="711758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9188192" y="5145157"/>
            <a:ext cx="140043" cy="158132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8529646" y="4189769"/>
            <a:ext cx="144798" cy="165212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5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4" y="938589"/>
            <a:ext cx="7315200" cy="47529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2</a:t>
            </a:r>
            <a:r>
              <a:rPr lang="ru-RU" sz="1467" dirty="0">
                <a:solidFill>
                  <a:schemeClr val="tx1"/>
                </a:solidFill>
              </a:rPr>
              <a:t>7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Меню глобальных настроек. Сравнение.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168549-CC43-48A3-BD53-79A3A4218523}"/>
              </a:ext>
            </a:extLst>
          </p:cNvPr>
          <p:cNvSpPr txBox="1"/>
          <p:nvPr/>
        </p:nvSpPr>
        <p:spPr>
          <a:xfrm>
            <a:off x="7952525" y="877286"/>
            <a:ext cx="405679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Последняя группа настроек относится к сравнению в терминах </a:t>
            </a:r>
            <a:r>
              <a:rPr lang="en-US" sz="1200" b="1" dirty="0"/>
              <a:t>diff/merge</a:t>
            </a:r>
            <a:r>
              <a:rPr lang="ru-RU" sz="1200" b="1" dirty="0"/>
              <a:t>. </a:t>
            </a:r>
            <a:r>
              <a:rPr lang="ru-RU" sz="1200" dirty="0"/>
              <a:t>Следует обратить внимание, что некоторые из них действуют, как в случае сравнения версий проекта, так и в случае сравнения результатов задач.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b="1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/>
              <a:t>«Учитывать расширения файлов»</a:t>
            </a:r>
            <a:r>
              <a:rPr lang="en-US" sz="1200" b="1" dirty="0"/>
              <a:t>:</a:t>
            </a:r>
            <a:r>
              <a:rPr lang="ru-RU" sz="1200" b="1" dirty="0"/>
              <a:t> </a:t>
            </a:r>
            <a:r>
              <a:rPr lang="ru-RU" sz="1200" dirty="0"/>
              <a:t>Флаг относится только к сравнению файлов версий проекта. Сравнение построено на том, что левая панель является «главной», а правая «ведомой». Если в левой панели выбран файл, в правой, для оптимизации, ведется поиск соответствующего по имени для сравнения. Настройка отвечает за учет расширений</a:t>
            </a:r>
            <a:r>
              <a:rPr lang="en-US" sz="1200" dirty="0"/>
              <a:t>;</a:t>
            </a:r>
            <a:endParaRPr lang="ru-RU" sz="1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62" y="4043447"/>
            <a:ext cx="2200275" cy="1428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1575668"/>
            <a:ext cx="3208298" cy="5944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2218670"/>
            <a:ext cx="2827265" cy="8839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3153436"/>
            <a:ext cx="2301439" cy="3124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3558320"/>
            <a:ext cx="2720576" cy="411516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4600835" y="2929190"/>
            <a:ext cx="2819645" cy="108105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793062" y="2260228"/>
            <a:ext cx="2827265" cy="81959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793062" y="3181940"/>
            <a:ext cx="2301439" cy="273822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793063" y="3558321"/>
            <a:ext cx="2720576" cy="41151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805092" y="4062274"/>
            <a:ext cx="2188245" cy="134998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 стрелкой 24"/>
          <p:cNvCxnSpPr/>
          <p:nvPr/>
        </p:nvCxnSpPr>
        <p:spPr>
          <a:xfrm flipH="1" flipV="1">
            <a:off x="4028947" y="1946664"/>
            <a:ext cx="696865" cy="1049414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3647914" y="2467285"/>
            <a:ext cx="1036700" cy="750551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3095470" y="3311673"/>
            <a:ext cx="1523652" cy="65358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3513639" y="3558319"/>
            <a:ext cx="1105483" cy="240906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3007795" y="3722954"/>
            <a:ext cx="1643782" cy="995105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788942" y="1579786"/>
            <a:ext cx="3208298" cy="569390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1714" y="3472835"/>
            <a:ext cx="4023201" cy="7367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714" y="4371859"/>
            <a:ext cx="4011360" cy="77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12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4" y="932493"/>
            <a:ext cx="7315200" cy="47529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2</a:t>
            </a:r>
            <a:r>
              <a:rPr lang="ru-RU" sz="1467" dirty="0">
                <a:solidFill>
                  <a:schemeClr val="tx1"/>
                </a:solidFill>
              </a:rPr>
              <a:t>8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Меню глобальных настроек. Сравнение.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168549-CC43-48A3-BD53-79A3A4218523}"/>
              </a:ext>
            </a:extLst>
          </p:cNvPr>
          <p:cNvSpPr txBox="1"/>
          <p:nvPr/>
        </p:nvSpPr>
        <p:spPr>
          <a:xfrm>
            <a:off x="7952525" y="877286"/>
            <a:ext cx="405679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/>
              <a:t>«Учитывать регистр», «Учитывать пробелы и табуляции», «Учитывать пустые строки», «Учитывать переносы» </a:t>
            </a:r>
            <a:r>
              <a:rPr lang="ru-RU" sz="1400" dirty="0"/>
              <a:t>относятся непосредственно к сравнению текстов. </a:t>
            </a:r>
            <a:r>
              <a:rPr lang="en-US" sz="1400" dirty="0"/>
              <a:t>      </a:t>
            </a:r>
            <a:r>
              <a:rPr lang="ru-RU" sz="1400" b="1" dirty="0"/>
              <a:t>Важно!</a:t>
            </a:r>
            <a:r>
              <a:rPr lang="ru-RU" sz="1400" dirty="0"/>
              <a:t> На данный момент, </a:t>
            </a:r>
            <a:r>
              <a:rPr lang="ru-RU" sz="1400" b="1" dirty="0"/>
              <a:t>настройка учета переносов </a:t>
            </a:r>
            <a:r>
              <a:rPr lang="ru-RU" sz="1400" dirty="0"/>
              <a:t>действует и на сравнение файлов версий на языке </a:t>
            </a:r>
            <a:r>
              <a:rPr lang="en-US" sz="1400" b="1" dirty="0"/>
              <a:t>FORTRAN</a:t>
            </a:r>
            <a:r>
              <a:rPr lang="ru-RU" sz="1400" dirty="0"/>
              <a:t>, и на сравнение результатов выполнения задач. В их случае, она должна быть выставлена, иначе вывод может слиться в одну строку</a:t>
            </a:r>
            <a:r>
              <a:rPr lang="en-US" sz="1400" dirty="0"/>
              <a:t>;</a:t>
            </a:r>
            <a:r>
              <a:rPr lang="ru-RU" sz="14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/>
              <a:t>«Автоматическое сравнение» </a:t>
            </a:r>
            <a:r>
              <a:rPr lang="ru-RU" sz="1400" dirty="0"/>
              <a:t> означает что, если назначены оба сравниваемых объекта, файлы версий или же выводы задач, сразу же происходит их сравнение. Если настройка не назначена, то объекты только отображаются, а сравнение следует выполнить принудительно, по кнопке.</a:t>
            </a:r>
            <a:endParaRPr lang="ru-RU" sz="1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62" y="4043447"/>
            <a:ext cx="2200275" cy="1428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1575668"/>
            <a:ext cx="3208298" cy="5944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2218670"/>
            <a:ext cx="2827265" cy="8839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3153436"/>
            <a:ext cx="2301439" cy="3124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3558320"/>
            <a:ext cx="2720576" cy="411516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4606931" y="2923094"/>
            <a:ext cx="2811901" cy="1087155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793062" y="2260228"/>
            <a:ext cx="2827265" cy="81959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793062" y="3181940"/>
            <a:ext cx="2301439" cy="273822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793063" y="3558321"/>
            <a:ext cx="2720576" cy="41151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805092" y="4062274"/>
            <a:ext cx="2188245" cy="134998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 стрелкой 24"/>
          <p:cNvCxnSpPr/>
          <p:nvPr/>
        </p:nvCxnSpPr>
        <p:spPr>
          <a:xfrm flipH="1" flipV="1">
            <a:off x="4028947" y="1946664"/>
            <a:ext cx="696865" cy="1049414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3647914" y="2467285"/>
            <a:ext cx="1036700" cy="750551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3095470" y="3311673"/>
            <a:ext cx="1523652" cy="65358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3513639" y="3558319"/>
            <a:ext cx="1105483" cy="240906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3007795" y="3722954"/>
            <a:ext cx="1643782" cy="995105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788942" y="1579786"/>
            <a:ext cx="3208298" cy="569390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6818" y="4670751"/>
            <a:ext cx="3605022" cy="95862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914FEE7-A400-41FA-A774-02C41DB063A7}"/>
              </a:ext>
            </a:extLst>
          </p:cNvPr>
          <p:cNvSpPr/>
          <p:nvPr/>
        </p:nvSpPr>
        <p:spPr>
          <a:xfrm>
            <a:off x="10025449" y="4794422"/>
            <a:ext cx="148281" cy="181232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220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384" y="3220170"/>
            <a:ext cx="6377404" cy="19549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2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 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360" y="1128516"/>
            <a:ext cx="278430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33" dirty="0">
                <a:solidFill>
                  <a:schemeClr val="bg1"/>
                </a:solidFill>
              </a:rPr>
              <a:t>Производительность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0160" y="218096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Получение системы </a:t>
            </a:r>
            <a:r>
              <a:rPr lang="en-US" sz="3600" dirty="0">
                <a:latin typeface="+mj-lt"/>
              </a:rPr>
              <a:t>SAPFOR (</a:t>
            </a:r>
            <a:r>
              <a:rPr lang="ru-RU" sz="3600" dirty="0">
                <a:latin typeface="+mj-lt"/>
              </a:rPr>
              <a:t>ОС </a:t>
            </a:r>
            <a:r>
              <a:rPr lang="en-US" sz="3600" dirty="0">
                <a:latin typeface="+mj-lt"/>
              </a:rPr>
              <a:t>Windows)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1D9483DE-98B4-4823-8E87-82EE0A6C1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584" y="864427"/>
            <a:ext cx="10515600" cy="47131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Необходимо перейти по ссылке </a:t>
            </a:r>
            <a:r>
              <a:rPr lang="en-US" sz="1800" dirty="0">
                <a:hlinkClick r:id="rId4"/>
              </a:rPr>
              <a:t>https://cloud.mail.ru/public/3rMc%2FaRqYCZ33N</a:t>
            </a:r>
            <a:r>
              <a:rPr lang="en-US" sz="1800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C</a:t>
            </a:r>
            <a:r>
              <a:rPr lang="ru-RU" sz="1800" dirty="0"/>
              <a:t>качать папку </a:t>
            </a:r>
            <a:r>
              <a:rPr lang="ru-RU" sz="1800" b="1" dirty="0"/>
              <a:t>«</a:t>
            </a:r>
            <a:r>
              <a:rPr lang="en-US" sz="1800" b="1" dirty="0"/>
              <a:t>Components</a:t>
            </a:r>
            <a:r>
              <a:rPr lang="ru-RU" sz="1800" b="1" dirty="0"/>
              <a:t>»</a:t>
            </a:r>
            <a:r>
              <a:rPr lang="en-US" sz="1800" b="1" dirty="0"/>
              <a:t> </a:t>
            </a:r>
            <a:r>
              <a:rPr lang="ru-RU" sz="1800" dirty="0"/>
              <a:t>и файл «</a:t>
            </a:r>
            <a:r>
              <a:rPr lang="en-US" sz="1800" b="1" dirty="0"/>
              <a:t>Visualizer_2.exe</a:t>
            </a:r>
            <a:r>
              <a:rPr lang="ru-RU" sz="1800" b="1" dirty="0"/>
              <a:t>»</a:t>
            </a:r>
            <a:r>
              <a:rPr lang="ru-RU" sz="1800" dirty="0"/>
              <a:t>. При загрузке они будут автоматически запакованы в архив «</a:t>
            </a:r>
            <a:r>
              <a:rPr lang="en-US" sz="1800" b="1" dirty="0"/>
              <a:t>Visualizer.zip</a:t>
            </a:r>
            <a:r>
              <a:rPr lang="ru-RU" sz="1800" b="1" dirty="0"/>
              <a:t>»</a:t>
            </a:r>
            <a:r>
              <a:rPr lang="en-US" sz="1800" b="1" dirty="0"/>
              <a:t>;</a:t>
            </a:r>
            <a:r>
              <a:rPr lang="ru-RU" sz="1800" b="1" dirty="0"/>
              <a:t> </a:t>
            </a:r>
            <a:endParaRPr lang="ru-RU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Распаковать содержимое</a:t>
            </a:r>
            <a:r>
              <a:rPr lang="en-US" sz="1800" dirty="0"/>
              <a:t> </a:t>
            </a:r>
            <a:r>
              <a:rPr lang="ru-RU" sz="1800" dirty="0"/>
              <a:t>загруженного архива в отдельную папку, например, в «</a:t>
            </a:r>
            <a:r>
              <a:rPr lang="en-US" sz="1800" b="1" dirty="0"/>
              <a:t>SAPFOR_VIZ</a:t>
            </a:r>
            <a:r>
              <a:rPr lang="ru-RU" sz="1800" b="1" dirty="0"/>
              <a:t>»</a:t>
            </a:r>
            <a:r>
              <a:rPr lang="en-US" sz="1800" dirty="0"/>
              <a:t>.</a:t>
            </a:r>
            <a:r>
              <a:rPr lang="ru-RU" sz="1800" dirty="0"/>
              <a:t> </a:t>
            </a:r>
            <a:r>
              <a:rPr lang="ru-RU" sz="1800" dirty="0">
                <a:solidFill>
                  <a:srgbClr val="FF0000"/>
                </a:solidFill>
              </a:rPr>
              <a:t>В полном имени целевой папки не должно быть русских букв!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Открыть папку «</a:t>
            </a:r>
            <a:r>
              <a:rPr lang="en-US" sz="1800" b="1" dirty="0"/>
              <a:t>SAPFOR_VIZ</a:t>
            </a:r>
            <a:r>
              <a:rPr lang="ru-RU" sz="1800" b="1" dirty="0"/>
              <a:t>»</a:t>
            </a:r>
            <a:r>
              <a:rPr lang="ru-RU" sz="1800" dirty="0"/>
              <a:t> и запустить «</a:t>
            </a:r>
            <a:r>
              <a:rPr lang="en-US" sz="1800" b="1" dirty="0"/>
              <a:t>Visualizer_2.exe</a:t>
            </a:r>
            <a:r>
              <a:rPr lang="ru-RU" sz="1800" b="1" dirty="0"/>
              <a:t>»</a:t>
            </a:r>
            <a:r>
              <a:rPr lang="en-US" sz="1800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Следовать дальнейшим инструкциям</a:t>
            </a:r>
            <a:r>
              <a:rPr lang="en-US" sz="1800" dirty="0"/>
              <a:t>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597" y="3262918"/>
            <a:ext cx="4761229" cy="301715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4480780" y="3952212"/>
            <a:ext cx="974465" cy="212360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6399859" y="4405433"/>
            <a:ext cx="1025261" cy="22675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5936442" y="3238058"/>
            <a:ext cx="844176" cy="23885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5988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2</a:t>
            </a:r>
            <a:r>
              <a:rPr lang="ru-RU" sz="1467" dirty="0">
                <a:solidFill>
                  <a:schemeClr val="tx1"/>
                </a:solidFill>
              </a:rPr>
              <a:t>9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Проект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37" y="787983"/>
            <a:ext cx="4550236" cy="14095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37" y="2804062"/>
            <a:ext cx="4550236" cy="13825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811" y="4783841"/>
            <a:ext cx="4544426" cy="135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168549-CC43-48A3-BD53-79A3A4218523}"/>
              </a:ext>
            </a:extLst>
          </p:cNvPr>
          <p:cNvSpPr txBox="1"/>
          <p:nvPr/>
        </p:nvSpPr>
        <p:spPr>
          <a:xfrm>
            <a:off x="5310293" y="684107"/>
            <a:ext cx="655001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«Проект» </a:t>
            </a:r>
            <a:r>
              <a:rPr lang="ru-RU" sz="1600" dirty="0"/>
              <a:t>является основной рабочей единицей визуализатора. </a:t>
            </a:r>
            <a:endParaRPr lang="en-US" sz="1600" dirty="0"/>
          </a:p>
          <a:p>
            <a:r>
              <a:rPr lang="ru-RU" sz="1600" b="1" dirty="0"/>
              <a:t>Под проектом понимается набор исходных кодов, сгруппированных в одной папке</a:t>
            </a:r>
            <a:r>
              <a:rPr lang="ru-RU" sz="1600" dirty="0"/>
              <a:t>.</a:t>
            </a:r>
            <a:r>
              <a:rPr lang="ru-RU" sz="1600" dirty="0">
                <a:solidFill>
                  <a:srgbClr val="FF0000"/>
                </a:solidFill>
              </a:rPr>
              <a:t> В полном имени папки проекта, а так же именах всех ее файлов и подпапок не должно быть русских букв и запрещенных символов</a:t>
            </a:r>
            <a:r>
              <a:rPr lang="en-US" sz="1600" dirty="0">
                <a:solidFill>
                  <a:srgbClr val="FF0000"/>
                </a:solidFill>
              </a:rPr>
              <a:t>:  	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#</a:t>
            </a:r>
            <a:r>
              <a:rPr lang="ru-RU" sz="1600" dirty="0">
                <a:solidFill>
                  <a:srgbClr val="FF0000"/>
                </a:solidFill>
              </a:rPr>
              <a:t>»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«%» «</a:t>
            </a:r>
            <a:r>
              <a:rPr lang="en-US" sz="1600" dirty="0">
                <a:solidFill>
                  <a:srgbClr val="FF0000"/>
                </a:solidFill>
              </a:rPr>
              <a:t>&amp;</a:t>
            </a:r>
            <a:r>
              <a:rPr lang="ru-RU" sz="1600" dirty="0">
                <a:solidFill>
                  <a:srgbClr val="FF0000"/>
                </a:solidFill>
              </a:rPr>
              <a:t>»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{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}</a:t>
            </a:r>
            <a:r>
              <a:rPr lang="ru-RU" sz="1600" dirty="0">
                <a:solidFill>
                  <a:srgbClr val="FF0000"/>
                </a:solidFill>
              </a:rPr>
              <a:t>»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&lt;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&gt;</a:t>
            </a:r>
            <a:r>
              <a:rPr lang="ru-RU" sz="1600" dirty="0">
                <a:solidFill>
                  <a:srgbClr val="FF0000"/>
                </a:solidFill>
              </a:rPr>
              <a:t>»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*</a:t>
            </a:r>
            <a:r>
              <a:rPr lang="ru-RU" sz="1600" dirty="0">
                <a:solidFill>
                  <a:srgbClr val="FF0000"/>
                </a:solidFill>
              </a:rPr>
              <a:t>»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«?» «!» «</a:t>
            </a:r>
            <a:r>
              <a:rPr lang="en-US" sz="1600" dirty="0">
                <a:solidFill>
                  <a:srgbClr val="FF0000"/>
                </a:solidFill>
              </a:rPr>
              <a:t>$</a:t>
            </a:r>
            <a:r>
              <a:rPr lang="ru-RU" sz="1600" dirty="0">
                <a:solidFill>
                  <a:srgbClr val="FF0000"/>
                </a:solidFill>
              </a:rPr>
              <a:t>»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‘</a:t>
            </a:r>
            <a:r>
              <a:rPr lang="ru-RU" sz="1600" dirty="0">
                <a:solidFill>
                  <a:srgbClr val="FF0000"/>
                </a:solidFill>
              </a:rPr>
              <a:t>»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“</a:t>
            </a:r>
            <a:r>
              <a:rPr lang="ru-RU" sz="1600" dirty="0">
                <a:solidFill>
                  <a:srgbClr val="FF0000"/>
                </a:solidFill>
              </a:rPr>
              <a:t>»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@</a:t>
            </a:r>
            <a:r>
              <a:rPr lang="ru-RU" sz="1600" dirty="0">
                <a:solidFill>
                  <a:srgbClr val="FF0000"/>
                </a:solidFill>
              </a:rPr>
              <a:t>»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+</a:t>
            </a:r>
            <a:r>
              <a:rPr lang="ru-RU" sz="1600" dirty="0">
                <a:solidFill>
                  <a:srgbClr val="FF0000"/>
                </a:solidFill>
              </a:rPr>
              <a:t>»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`</a:t>
            </a:r>
            <a:r>
              <a:rPr lang="ru-RU" sz="1600" dirty="0">
                <a:solidFill>
                  <a:srgbClr val="FF0000"/>
                </a:solidFill>
              </a:rPr>
              <a:t>»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|</a:t>
            </a:r>
            <a:r>
              <a:rPr lang="ru-RU" sz="1600" dirty="0">
                <a:solidFill>
                  <a:srgbClr val="FF0000"/>
                </a:solidFill>
              </a:rPr>
              <a:t>»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=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#</a:t>
            </a:r>
            <a:r>
              <a:rPr lang="ru-RU" sz="1600" dirty="0">
                <a:solidFill>
                  <a:srgbClr val="FF0000"/>
                </a:solidFill>
              </a:rPr>
              <a:t>»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:</a:t>
            </a:r>
            <a:r>
              <a:rPr lang="ru-RU" sz="1600" dirty="0">
                <a:solidFill>
                  <a:srgbClr val="FF0000"/>
                </a:solidFill>
              </a:rPr>
              <a:t>»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/</a:t>
            </a:r>
            <a:r>
              <a:rPr lang="ru-RU" sz="1600" dirty="0">
                <a:solidFill>
                  <a:srgbClr val="FF0000"/>
                </a:solidFill>
              </a:rPr>
              <a:t>» «</a:t>
            </a:r>
            <a:r>
              <a:rPr lang="en-US" sz="1600" dirty="0">
                <a:solidFill>
                  <a:srgbClr val="FF0000"/>
                </a:solidFill>
              </a:rPr>
              <a:t>\</a:t>
            </a:r>
            <a:r>
              <a:rPr lang="ru-RU" sz="1600" dirty="0">
                <a:solidFill>
                  <a:srgbClr val="FF0000"/>
                </a:solidFill>
              </a:rPr>
              <a:t>»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~</a:t>
            </a:r>
            <a:r>
              <a:rPr lang="ru-RU" sz="1600" dirty="0">
                <a:solidFill>
                  <a:srgbClr val="FF0000"/>
                </a:solidFill>
              </a:rPr>
              <a:t>»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^</a:t>
            </a:r>
            <a:r>
              <a:rPr lang="ru-RU" sz="1600" dirty="0">
                <a:solidFill>
                  <a:srgbClr val="FF0000"/>
                </a:solidFill>
              </a:rPr>
              <a:t>» </a:t>
            </a:r>
            <a:r>
              <a:rPr lang="en-US" sz="1600" dirty="0">
                <a:solidFill>
                  <a:srgbClr val="FF0000"/>
                </a:solidFill>
              </a:rPr>
              <a:t>;</a:t>
            </a:r>
            <a:r>
              <a:rPr lang="ru-RU" sz="1600" dirty="0">
                <a:solidFill>
                  <a:srgbClr val="FF0000"/>
                </a:solidFill>
              </a:rPr>
              <a:t>  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ru-RU" sz="1600" dirty="0">
                <a:solidFill>
                  <a:srgbClr val="FF0000"/>
                </a:solidFill>
              </a:rPr>
              <a:t>                                                 </a:t>
            </a:r>
            <a:endParaRPr lang="en-US" sz="1600" dirty="0">
              <a:solidFill>
                <a:srgbClr val="FF0000"/>
              </a:solidFill>
            </a:endParaRPr>
          </a:p>
          <a:p>
            <a:pPr algn="just"/>
            <a:endParaRPr lang="ru-RU" sz="1600" dirty="0"/>
          </a:p>
          <a:p>
            <a:r>
              <a:rPr lang="ru-RU" sz="1600" dirty="0"/>
              <a:t>После ее открытия системой </a:t>
            </a:r>
            <a:r>
              <a:rPr lang="en-US" sz="1600" dirty="0"/>
              <a:t>SAPFOR </a:t>
            </a:r>
            <a:r>
              <a:rPr lang="ru-RU" sz="1600" dirty="0"/>
              <a:t>появляются служебные файлы системы, расположенные в подпапке «</a:t>
            </a:r>
            <a:r>
              <a:rPr lang="en-US" sz="1600" b="1" dirty="0" err="1"/>
              <a:t>visualiser_data</a:t>
            </a:r>
            <a:r>
              <a:rPr lang="ru-RU" sz="1600" b="1" dirty="0"/>
              <a:t>»</a:t>
            </a:r>
            <a:r>
              <a:rPr lang="ru-RU" sz="1600" dirty="0"/>
              <a:t> – таким образом, это имя подпапки является зарезервированным, а изменять ее содержимое вручную запрещается. 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ru-RU" sz="1600" dirty="0"/>
          </a:p>
          <a:p>
            <a:endParaRPr lang="ru-RU" sz="1600" dirty="0"/>
          </a:p>
          <a:p>
            <a:r>
              <a:rPr lang="ru-RU" sz="1600" dirty="0"/>
              <a:t>После преобразований в корневой папке текущего системы проекта появляются его </a:t>
            </a:r>
            <a:r>
              <a:rPr lang="ru-RU" sz="1600" b="1" dirty="0"/>
              <a:t>версии</a:t>
            </a:r>
            <a:r>
              <a:rPr lang="ru-RU" sz="1600" dirty="0"/>
              <a:t> – копии с частично измененным системой </a:t>
            </a:r>
            <a:r>
              <a:rPr lang="en-US" sz="1600" dirty="0"/>
              <a:t>SAPFOR </a:t>
            </a:r>
            <a:r>
              <a:rPr lang="ru-RU" sz="1600" dirty="0"/>
              <a:t>кодом. Версии носят зарезервированные имена, состоящие из букв </a:t>
            </a:r>
            <a:r>
              <a:rPr lang="en-US" sz="1600" b="1" dirty="0" err="1"/>
              <a:t>v,m,p</a:t>
            </a:r>
            <a:r>
              <a:rPr lang="en-US" sz="1600" dirty="0"/>
              <a:t> </a:t>
            </a:r>
            <a:r>
              <a:rPr lang="ru-RU" sz="1600" dirty="0"/>
              <a:t>и </a:t>
            </a:r>
            <a:r>
              <a:rPr lang="ru-RU" sz="1600" b="1" dirty="0"/>
              <a:t>порядкового номера</a:t>
            </a:r>
            <a:r>
              <a:rPr lang="ru-RU" sz="1600" dirty="0"/>
              <a:t>. Ручная модификация  текущего проекта во время работы визуализатора запрещена.</a:t>
            </a:r>
          </a:p>
        </p:txBody>
      </p:sp>
    </p:spTree>
    <p:extLst>
      <p:ext uri="{BB962C8B-B14F-4D97-AF65-F5344CB8AC3E}">
        <p14:creationId xmlns:p14="http://schemas.microsoft.com/office/powerpoint/2010/main" val="1798044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3</a:t>
            </a:r>
            <a:r>
              <a:rPr lang="ru-RU" sz="1467" dirty="0">
                <a:solidFill>
                  <a:schemeClr val="tx1"/>
                </a:solidFill>
              </a:rPr>
              <a:t>0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Проект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B168549-CC43-48A3-BD53-79A3A4218523}"/>
              </a:ext>
            </a:extLst>
          </p:cNvPr>
          <p:cNvSpPr txBox="1"/>
          <p:nvPr/>
        </p:nvSpPr>
        <p:spPr>
          <a:xfrm>
            <a:off x="6031249" y="516157"/>
            <a:ext cx="46977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600" dirty="0"/>
          </a:p>
          <a:p>
            <a:r>
              <a:rPr lang="ru-RU" sz="1600" dirty="0"/>
              <a:t>Проект можно «</a:t>
            </a:r>
            <a:r>
              <a:rPr lang="ru-RU" sz="1600" b="1" dirty="0"/>
              <a:t>создать», </a:t>
            </a:r>
            <a:r>
              <a:rPr lang="ru-RU" sz="1600" dirty="0"/>
              <a:t>при этом он будет помещен в рабочее пространство визуализатора, «</a:t>
            </a:r>
            <a:r>
              <a:rPr lang="ru-RU" sz="1600" b="1" dirty="0"/>
              <a:t>открыть»</a:t>
            </a:r>
            <a:r>
              <a:rPr lang="ru-RU" sz="1600" dirty="0"/>
              <a:t>, либо перетащить</a:t>
            </a:r>
            <a:r>
              <a:rPr lang="en-US" sz="1600" dirty="0"/>
              <a:t> </a:t>
            </a:r>
            <a:r>
              <a:rPr lang="ru-RU" sz="1600" dirty="0"/>
              <a:t>папку с кодами в белое поле с надписью </a:t>
            </a:r>
            <a:r>
              <a:rPr lang="ru-RU" sz="1600" i="1" u="sng" dirty="0"/>
              <a:t>«Чтобы начать работу, откройте проект».</a:t>
            </a:r>
          </a:p>
          <a:p>
            <a:endParaRPr lang="ru-RU" sz="1600" i="1" u="sng" dirty="0"/>
          </a:p>
          <a:p>
            <a:r>
              <a:rPr lang="ru-RU" sz="1600" dirty="0"/>
              <a:t>Перетаскивать можно любую папку, в ней будут автоматически созданы служебные папки.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46" y="857677"/>
            <a:ext cx="5389269" cy="16755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46" y="3146917"/>
            <a:ext cx="5435708" cy="23104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600" y="3146917"/>
            <a:ext cx="4127936" cy="240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518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54" y="817325"/>
            <a:ext cx="7376248" cy="51759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31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Панель быстрого доступа </a:t>
            </a:r>
            <a:r>
              <a:rPr lang="en-US" sz="3600" dirty="0">
                <a:latin typeface="+mj-lt"/>
              </a:rPr>
              <a:t>SAPFOR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8077685" y="825563"/>
            <a:ext cx="274050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Панель быстрого доступа позволяет запускать часто вызываемые из меню «</a:t>
            </a:r>
            <a:r>
              <a:rPr lang="ru-RU" sz="1400" b="1" dirty="0"/>
              <a:t>Анализаторы»</a:t>
            </a:r>
            <a:r>
              <a:rPr lang="ru-RU" sz="1400" dirty="0"/>
              <a:t> и «</a:t>
            </a:r>
            <a:r>
              <a:rPr lang="ru-RU" sz="1400" b="1" dirty="0"/>
              <a:t>Преобразования»</a:t>
            </a:r>
            <a:r>
              <a:rPr lang="ru-RU" sz="1400" dirty="0"/>
              <a:t> проходы анализа и преобразования. </a:t>
            </a:r>
          </a:p>
          <a:p>
            <a:endParaRPr lang="ru-RU" sz="1400" dirty="0"/>
          </a:p>
          <a:p>
            <a:r>
              <a:rPr lang="ru-RU" sz="1400" dirty="0"/>
              <a:t>Чем чаще вызывается тот или иной проход, тем левее он будет появляться в панели. Пользователь может сбросить панель быстрого доступа,</a:t>
            </a:r>
            <a:r>
              <a:rPr lang="en-US" sz="1400" dirty="0"/>
              <a:t> </a:t>
            </a:r>
            <a:r>
              <a:rPr lang="ru-RU" sz="1400" dirty="0"/>
              <a:t>нажав на крестик, а также из глобального меню настроить  максимальное количество проходов, которые будут отображаться. </a:t>
            </a:r>
            <a:br>
              <a:rPr lang="ru-RU" sz="1400" dirty="0"/>
            </a:br>
            <a:endParaRPr lang="ru-RU" sz="1400" dirty="0"/>
          </a:p>
          <a:p>
            <a:r>
              <a:rPr lang="ru-RU" sz="1400" dirty="0"/>
              <a:t>Если включена настройка </a:t>
            </a:r>
            <a:r>
              <a:rPr lang="ru-RU" sz="1400" dirty="0">
                <a:hlinkClick r:id="rId4" action="ppaction://hlinksldjump"/>
              </a:rPr>
              <a:t>«</a:t>
            </a:r>
            <a:r>
              <a:rPr lang="ru-RU" sz="1400" b="1" dirty="0">
                <a:hlinkClick r:id="rId4" action="ppaction://hlinksldjump"/>
              </a:rPr>
              <a:t>Маленький экран»</a:t>
            </a:r>
            <a:r>
              <a:rPr lang="ru-RU" sz="1400" dirty="0"/>
              <a:t>, панель быстрого доступа скрывается.</a:t>
            </a:r>
          </a:p>
          <a:p>
            <a:pPr algn="just"/>
            <a:endParaRPr lang="ru-RU" sz="12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D345A681-2F36-4AF3-9119-7F52D26052B9}"/>
              </a:ext>
            </a:extLst>
          </p:cNvPr>
          <p:cNvSpPr/>
          <p:nvPr/>
        </p:nvSpPr>
        <p:spPr>
          <a:xfrm>
            <a:off x="582575" y="1593518"/>
            <a:ext cx="6798528" cy="350612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345A681-2F36-4AF3-9119-7F52D26052B9}"/>
              </a:ext>
            </a:extLst>
          </p:cNvPr>
          <p:cNvSpPr/>
          <p:nvPr/>
        </p:nvSpPr>
        <p:spPr>
          <a:xfrm>
            <a:off x="603167" y="1317549"/>
            <a:ext cx="1835233" cy="27596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064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18" y="817325"/>
            <a:ext cx="7293359" cy="50813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32|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Рабочие области</a:t>
            </a:r>
            <a:r>
              <a:rPr lang="en-US" sz="3600" dirty="0">
                <a:latin typeface="+mj-lt"/>
              </a:rPr>
              <a:t> </a:t>
            </a:r>
            <a:r>
              <a:rPr lang="ru-RU" sz="3600" dirty="0">
                <a:latin typeface="+mj-lt"/>
              </a:rPr>
              <a:t>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930FBADB-02E7-4032-A818-E5D507D2CA9D}"/>
              </a:ext>
            </a:extLst>
          </p:cNvPr>
          <p:cNvSpPr/>
          <p:nvPr/>
        </p:nvSpPr>
        <p:spPr>
          <a:xfrm rot="16200000" flipV="1">
            <a:off x="3415590" y="4121146"/>
            <a:ext cx="3426413" cy="128653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B691592-53E9-4F37-A0FF-F91F7AFE023D}"/>
              </a:ext>
            </a:extLst>
          </p:cNvPr>
          <p:cNvSpPr txBox="1"/>
          <p:nvPr/>
        </p:nvSpPr>
        <p:spPr>
          <a:xfrm>
            <a:off x="1993566" y="3283392"/>
            <a:ext cx="4811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B691592-53E9-4F37-A0FF-F91F7AFE023D}"/>
              </a:ext>
            </a:extLst>
          </p:cNvPr>
          <p:cNvSpPr txBox="1"/>
          <p:nvPr/>
        </p:nvSpPr>
        <p:spPr>
          <a:xfrm>
            <a:off x="6158359" y="3331648"/>
            <a:ext cx="4811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937035" y="817325"/>
            <a:ext cx="37943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Все границы области не являются фиксированными и могут быть изменены пользователем путем их передвижения. </a:t>
            </a:r>
          </a:p>
          <a:p>
            <a:endParaRPr lang="ru-RU" sz="1600" dirty="0"/>
          </a:p>
          <a:p>
            <a:r>
              <a:rPr lang="ru-RU" sz="1600" dirty="0"/>
              <a:t>Все настройки границ областей  сохраняются от запуска к запуску. Так же, будут восстановлены размеры всех </a:t>
            </a:r>
            <a:r>
              <a:rPr lang="ru-RU" sz="1600" dirty="0" err="1"/>
              <a:t>недиалоговых</a:t>
            </a:r>
            <a:r>
              <a:rPr lang="ru-RU" sz="1600" dirty="0"/>
              <a:t> окон, и ширина колонок всех таблиц.</a:t>
            </a:r>
          </a:p>
        </p:txBody>
      </p:sp>
    </p:spTree>
    <p:extLst>
      <p:ext uri="{BB962C8B-B14F-4D97-AF65-F5344CB8AC3E}">
        <p14:creationId xmlns:p14="http://schemas.microsoft.com/office/powerpoint/2010/main" val="3903979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33|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Создание пустого файла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454098" y="5039408"/>
            <a:ext cx="99836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Создать пустой файл проекта можно путем вызова контекстного меню</a:t>
            </a:r>
            <a:r>
              <a:rPr lang="en-US" sz="2000" dirty="0"/>
              <a:t> </a:t>
            </a:r>
            <a:r>
              <a:rPr lang="ru-RU" sz="2000" dirty="0"/>
              <a:t>файлов правой кнопкой мыши. В этом случае будет предложено задать имя для создаваемого пустого файла проекта, и в случае успеха он отобразится в дереве файлов.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71" y="817325"/>
            <a:ext cx="5769665" cy="40251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303" y="852497"/>
            <a:ext cx="3092471" cy="398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956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-40978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34|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Импорт существующих файлов в проект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6291307" y="817325"/>
            <a:ext cx="43720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Добавить готовые файлы в проект возможно путем их перетаскивания в область дерева файлов, или же через меню правой клавиши мыши. В обоих случаях файлы будут скопированы в текущую папку проекта.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36" y="769914"/>
            <a:ext cx="5529955" cy="25055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313" y="3333097"/>
            <a:ext cx="4098776" cy="28713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36" y="3343882"/>
            <a:ext cx="4083654" cy="286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252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269" y="2276927"/>
            <a:ext cx="6044935" cy="39298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35|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Навигация по файлам проекта. Открытие файла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2" y="3495066"/>
            <a:ext cx="4169251" cy="27136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2" y="817325"/>
            <a:ext cx="4210045" cy="24880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5006299" y="799599"/>
            <a:ext cx="66513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 помощью стрелок и </a:t>
            </a:r>
            <a:r>
              <a:rPr lang="ru-RU" b="1" dirty="0"/>
              <a:t>одинарного клика левой клавишей </a:t>
            </a:r>
            <a:r>
              <a:rPr lang="ru-RU" dirty="0"/>
              <a:t>мыши можно выделить </a:t>
            </a:r>
            <a:r>
              <a:rPr lang="ru-RU" b="1" dirty="0"/>
              <a:t>один</a:t>
            </a:r>
            <a:r>
              <a:rPr lang="ru-RU" dirty="0"/>
              <a:t> файл, и провести над ним ряд операций из контекстного меню.</a:t>
            </a:r>
          </a:p>
          <a:p>
            <a:r>
              <a:rPr lang="ru-RU" dirty="0"/>
              <a:t>Чтобы открыть файл, и сделать его </a:t>
            </a:r>
            <a:r>
              <a:rPr lang="ru-RU" b="1" dirty="0"/>
              <a:t>текущим</a:t>
            </a:r>
            <a:r>
              <a:rPr lang="ru-RU" dirty="0"/>
              <a:t> следует использовать </a:t>
            </a:r>
            <a:r>
              <a:rPr lang="ru-RU" b="1" dirty="0"/>
              <a:t>двойной клик</a:t>
            </a:r>
            <a:r>
              <a:rPr lang="ru-RU" dirty="0"/>
              <a:t> по выделенному узлу</a:t>
            </a:r>
            <a:r>
              <a:rPr lang="ru-RU" b="1" dirty="0"/>
              <a:t>.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8662416" y="2174368"/>
            <a:ext cx="1022880" cy="184289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8084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50" y="796871"/>
            <a:ext cx="7103557" cy="52515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36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Рабочие области файла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B691592-53E9-4F37-A0FF-F91F7AFE023D}"/>
              </a:ext>
            </a:extLst>
          </p:cNvPr>
          <p:cNvSpPr txBox="1"/>
          <p:nvPr/>
        </p:nvSpPr>
        <p:spPr>
          <a:xfrm>
            <a:off x="2208450" y="2595746"/>
            <a:ext cx="4569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B691592-53E9-4F37-A0FF-F91F7AFE023D}"/>
              </a:ext>
            </a:extLst>
          </p:cNvPr>
          <p:cNvSpPr txBox="1"/>
          <p:nvPr/>
        </p:nvSpPr>
        <p:spPr>
          <a:xfrm>
            <a:off x="2208449" y="4698607"/>
            <a:ext cx="4569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B691592-53E9-4F37-A0FF-F91F7AFE023D}"/>
              </a:ext>
            </a:extLst>
          </p:cNvPr>
          <p:cNvSpPr txBox="1"/>
          <p:nvPr/>
        </p:nvSpPr>
        <p:spPr>
          <a:xfrm>
            <a:off x="571476" y="2496379"/>
            <a:ext cx="4569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335360" y="1944937"/>
            <a:ext cx="4338240" cy="4103515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451662" y="796871"/>
            <a:ext cx="390637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После открытия файла он назначается текущим, и появляется его рабочее поле, разделенное на три области</a:t>
            </a:r>
            <a:r>
              <a:rPr lang="en-US" sz="2000" dirty="0"/>
              <a:t>:</a:t>
            </a: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/>
              <a:t>1   –   область кода</a:t>
            </a:r>
            <a:r>
              <a:rPr lang="en-US" sz="2000" dirty="0"/>
              <a:t>;</a:t>
            </a: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/>
              <a:t>2 – область диагностических сообщений</a:t>
            </a:r>
            <a:r>
              <a:rPr lang="en-US" sz="2000" dirty="0"/>
              <a:t> SAPFOR;</a:t>
            </a: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/>
              <a:t>3  – область графов файла</a:t>
            </a:r>
            <a:r>
              <a:rPr lang="en-US" sz="2000" dirty="0"/>
              <a:t>.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r>
              <a:rPr lang="ru-RU" sz="2000" dirty="0"/>
              <a:t>На данный момент поддерживается работа только с одним текущим файлом.</a:t>
            </a:r>
          </a:p>
        </p:txBody>
      </p:sp>
    </p:spTree>
    <p:extLst>
      <p:ext uri="{BB962C8B-B14F-4D97-AF65-F5344CB8AC3E}">
        <p14:creationId xmlns:p14="http://schemas.microsoft.com/office/powerpoint/2010/main" val="30350091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3</a:t>
            </a:r>
            <a:r>
              <a:rPr lang="ru-RU" sz="1467" dirty="0">
                <a:solidFill>
                  <a:schemeClr val="tx1"/>
                </a:solidFill>
              </a:rPr>
              <a:t>7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Редактор кода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82" y="817325"/>
            <a:ext cx="7162800" cy="4381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84592" y="741314"/>
            <a:ext cx="420624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Встроенный редактор кода предоставляет</a:t>
            </a:r>
          </a:p>
          <a:p>
            <a:r>
              <a:rPr lang="ru-RU" sz="1600" dirty="0"/>
              <a:t>возможность изменения текущего файла</a:t>
            </a:r>
          </a:p>
          <a:p>
            <a:r>
              <a:rPr lang="ru-RU" sz="1600" dirty="0"/>
              <a:t>проекта. </a:t>
            </a:r>
          </a:p>
          <a:p>
            <a:r>
              <a:rPr lang="ru-RU" sz="1600" dirty="0"/>
              <a:t>Горизонтальное меню редактора кода</a:t>
            </a:r>
            <a:r>
              <a:rPr lang="en-US" sz="1600" dirty="0"/>
              <a:t>:</a:t>
            </a:r>
            <a:endParaRPr lang="ru-RU" sz="1600" dirty="0"/>
          </a:p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/>
              <a:t>«Поиск»</a:t>
            </a:r>
            <a:r>
              <a:rPr lang="ru-RU" sz="1600" dirty="0"/>
              <a:t>— как</a:t>
            </a:r>
            <a:r>
              <a:rPr lang="ru-RU" sz="1600" b="1" dirty="0"/>
              <a:t> </a:t>
            </a:r>
            <a:r>
              <a:rPr lang="ru-RU" sz="1600" dirty="0"/>
              <a:t>по текущему файлу проекта, и по всем файлам</a:t>
            </a:r>
            <a:r>
              <a:rPr lang="en-US" sz="1600" dirty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b="1" dirty="0"/>
              <a:t>«Увеличение»</a:t>
            </a:r>
            <a:r>
              <a:rPr lang="ru-RU" sz="1600" dirty="0"/>
              <a:t> или «</a:t>
            </a:r>
            <a:r>
              <a:rPr lang="ru-RU" sz="1600" b="1" dirty="0"/>
              <a:t>уменьшение» </a:t>
            </a:r>
            <a:r>
              <a:rPr lang="ru-RU" sz="1600" dirty="0"/>
              <a:t>размера шрифта</a:t>
            </a:r>
            <a:r>
              <a:rPr lang="en-US" sz="1600" dirty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b="1" dirty="0"/>
              <a:t>«Отображение спецсимволов»</a:t>
            </a:r>
            <a:r>
              <a:rPr lang="en-US" sz="1600" b="1" dirty="0"/>
              <a:t> </a:t>
            </a:r>
            <a:r>
              <a:rPr lang="ru-RU" sz="1600" dirty="0"/>
              <a:t>, таких как переводы строки, пробелы и табуляции</a:t>
            </a:r>
            <a:r>
              <a:rPr lang="en-US" sz="1600" dirty="0"/>
              <a:t>;</a:t>
            </a:r>
            <a:r>
              <a:rPr lang="ru-RU" sz="1600" dirty="0"/>
              <a:t> </a:t>
            </a:r>
            <a:endParaRPr lang="en-US" sz="16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b="1" dirty="0"/>
              <a:t>«Переход к строке файла» </a:t>
            </a:r>
            <a:r>
              <a:rPr lang="ru-RU" sz="1600" dirty="0"/>
              <a:t>по ее номеру</a:t>
            </a:r>
            <a:r>
              <a:rPr lang="en-US" sz="1600" dirty="0"/>
              <a:t> (</a:t>
            </a:r>
            <a:r>
              <a:rPr lang="ru-RU" sz="1600" dirty="0"/>
              <a:t>после его ввода вручную следует нажать </a:t>
            </a:r>
            <a:r>
              <a:rPr lang="ru-RU" sz="1600" b="1" dirty="0"/>
              <a:t>«</a:t>
            </a:r>
            <a:r>
              <a:rPr lang="en-US" sz="1600" b="1" dirty="0"/>
              <a:t>ENTER</a:t>
            </a:r>
            <a:r>
              <a:rPr lang="ru-RU" sz="1600" b="1" dirty="0"/>
              <a:t>»</a:t>
            </a:r>
            <a:r>
              <a:rPr lang="en-US" sz="1600" b="1" dirty="0"/>
              <a:t>)</a:t>
            </a:r>
            <a:r>
              <a:rPr lang="en-US" sz="1600" dirty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b="1" dirty="0"/>
              <a:t>«Меню атрибутов файла»</a:t>
            </a:r>
            <a:r>
              <a:rPr lang="en-US" sz="1600" dirty="0"/>
              <a:t>;</a:t>
            </a:r>
            <a:endParaRPr lang="ru-RU" sz="16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b="1" dirty="0"/>
              <a:t>«Закрытие текущего файла»</a:t>
            </a:r>
            <a:r>
              <a:rPr lang="en-US" sz="1600" dirty="0"/>
              <a:t>.</a:t>
            </a:r>
            <a:endParaRPr lang="ru-RU" sz="16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600" dirty="0"/>
          </a:p>
          <a:p>
            <a:r>
              <a:rPr lang="ru-RU" sz="1600" dirty="0"/>
              <a:t>Все кнопки имеют всплывающие подсказки.</a:t>
            </a:r>
          </a:p>
          <a:p>
            <a:endParaRPr lang="ru-RU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845172" y="917472"/>
            <a:ext cx="288684" cy="27124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6767422" y="917472"/>
            <a:ext cx="346609" cy="27124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0687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3</a:t>
            </a:r>
            <a:r>
              <a:rPr lang="ru-RU" sz="1467" dirty="0">
                <a:solidFill>
                  <a:schemeClr val="tx1"/>
                </a:solidFill>
              </a:rPr>
              <a:t>8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Контекстное меню редактора кода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998" y="804182"/>
            <a:ext cx="2906646" cy="19961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6225688" y="3185227"/>
            <a:ext cx="47955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Контекстное меню редактора кода, вызывается правой клавишей мыши, и позволяет</a:t>
            </a:r>
            <a:r>
              <a:rPr lang="en-US" sz="1100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100" dirty="0"/>
              <a:t> «</a:t>
            </a:r>
            <a:r>
              <a:rPr lang="ru-RU" sz="1100" b="1" dirty="0"/>
              <a:t>Закомментировать» </a:t>
            </a:r>
            <a:r>
              <a:rPr lang="ru-RU" sz="1100" dirty="0"/>
              <a:t>или</a:t>
            </a:r>
            <a:r>
              <a:rPr lang="ru-RU" sz="1100" b="1" dirty="0"/>
              <a:t> «</a:t>
            </a:r>
            <a:r>
              <a:rPr lang="ru-RU" sz="1100" b="1" dirty="0" err="1"/>
              <a:t>раскомментировать</a:t>
            </a:r>
            <a:r>
              <a:rPr lang="ru-RU" sz="1100" b="1" dirty="0"/>
              <a:t>»</a:t>
            </a:r>
            <a:r>
              <a:rPr lang="ru-RU" sz="1100" dirty="0"/>
              <a:t> выделенные </a:t>
            </a:r>
            <a:r>
              <a:rPr lang="ru-RU" sz="1100" b="1" dirty="0"/>
              <a:t>от первого символа </a:t>
            </a:r>
            <a:r>
              <a:rPr lang="ru-RU" sz="1100" dirty="0"/>
              <a:t>строки</a:t>
            </a:r>
            <a:r>
              <a:rPr lang="en-US" sz="1100" dirty="0"/>
              <a:t>;</a:t>
            </a:r>
            <a:endParaRPr lang="ru-RU" sz="11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100" b="1" dirty="0"/>
              <a:t>«Перейти к заголовочному файлу» </a:t>
            </a:r>
            <a:r>
              <a:rPr lang="ru-RU" sz="1100" dirty="0"/>
              <a:t>в текущей строке, при условии</a:t>
            </a:r>
            <a:r>
              <a:rPr lang="en-US" sz="1100" dirty="0"/>
              <a:t>,</a:t>
            </a:r>
            <a:r>
              <a:rPr lang="ru-RU" sz="1100" dirty="0"/>
              <a:t> что тип текущего файла – </a:t>
            </a:r>
            <a:r>
              <a:rPr lang="ru-RU" sz="1100" b="1" dirty="0"/>
              <a:t>«Программа»</a:t>
            </a:r>
            <a:r>
              <a:rPr lang="ru-RU" sz="1100" dirty="0"/>
              <a:t>, и выполнен анализ «</a:t>
            </a:r>
            <a:r>
              <a:rPr lang="ru-RU" sz="1100" b="1" dirty="0"/>
              <a:t>Поиск зависимостей по включению»</a:t>
            </a:r>
            <a:r>
              <a:rPr lang="en-US" sz="11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100" dirty="0"/>
              <a:t>Перейти к объявлению </a:t>
            </a:r>
            <a:r>
              <a:rPr lang="ru-RU" sz="1100" b="1" dirty="0"/>
              <a:t>выделенного без скобок</a:t>
            </a:r>
            <a:r>
              <a:rPr lang="en-US" sz="1100" dirty="0"/>
              <a:t> </a:t>
            </a:r>
            <a:r>
              <a:rPr lang="ru-RU" sz="1100" dirty="0"/>
              <a:t>вызова процедуры, при условии</a:t>
            </a:r>
            <a:r>
              <a:rPr lang="en-US" sz="1100" dirty="0"/>
              <a:t>,</a:t>
            </a:r>
            <a:r>
              <a:rPr lang="ru-RU" sz="1100" dirty="0"/>
              <a:t> что оно присутствует в проекте и выполнен анализ </a:t>
            </a:r>
            <a:r>
              <a:rPr lang="ru-RU" sz="1100" b="1" dirty="0"/>
              <a:t>«Граф процедур»,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100" dirty="0"/>
              <a:t>На лету </a:t>
            </a:r>
            <a:r>
              <a:rPr lang="ru-RU" sz="1100" b="1" dirty="0"/>
              <a:t>подставить выделенный вызов процедуры</a:t>
            </a:r>
            <a:r>
              <a:rPr lang="ru-RU" sz="1100" dirty="0"/>
              <a:t>, при условии</a:t>
            </a:r>
            <a:r>
              <a:rPr lang="en-US" sz="1100" dirty="0"/>
              <a:t>,</a:t>
            </a:r>
            <a:r>
              <a:rPr lang="ru-RU" sz="1100" dirty="0"/>
              <a:t> что выполнен анализ </a:t>
            </a:r>
            <a:r>
              <a:rPr lang="ru-RU" sz="1100" b="1" dirty="0"/>
              <a:t>«Граф процедур»</a:t>
            </a:r>
            <a:r>
              <a:rPr lang="en-US" sz="1100" b="1" dirty="0"/>
              <a:t>;</a:t>
            </a:r>
            <a:endParaRPr lang="ru-RU" sz="11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100" dirty="0"/>
              <a:t>На лету </a:t>
            </a:r>
            <a:r>
              <a:rPr lang="ru-RU" sz="1100" b="1" dirty="0"/>
              <a:t>объединить цикл </a:t>
            </a:r>
            <a:r>
              <a:rPr lang="ru-RU" sz="1100" dirty="0"/>
              <a:t>в текущей строке </a:t>
            </a:r>
            <a:r>
              <a:rPr lang="ru-RU" sz="1100" b="1" dirty="0"/>
              <a:t>со следующим</a:t>
            </a:r>
            <a:r>
              <a:rPr lang="en-US" sz="1100" dirty="0"/>
              <a:t>, </a:t>
            </a:r>
            <a:r>
              <a:rPr lang="ru-RU" sz="1100" dirty="0"/>
              <a:t>при условии</a:t>
            </a:r>
            <a:r>
              <a:rPr lang="en-US" sz="1100" dirty="0"/>
              <a:t>, </a:t>
            </a:r>
            <a:r>
              <a:rPr lang="ru-RU" sz="1100" dirty="0"/>
              <a:t>что выполнен анализ </a:t>
            </a:r>
            <a:r>
              <a:rPr lang="ru-RU" sz="1100" b="1" dirty="0"/>
              <a:t>«Граф циклов»</a:t>
            </a:r>
            <a:r>
              <a:rPr lang="en-US" sz="1100" dirty="0"/>
              <a:t>;</a:t>
            </a:r>
            <a:endParaRPr lang="ru-RU" sz="11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100" b="1" dirty="0"/>
              <a:t>Откатить</a:t>
            </a:r>
            <a:r>
              <a:rPr lang="ru-RU" sz="1100" dirty="0"/>
              <a:t> результат последнего преобразования на лету в рамках текущего сеанса работы с проектом.</a:t>
            </a:r>
            <a:endParaRPr lang="ru-RU" sz="11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408" y="777115"/>
            <a:ext cx="2698036" cy="1998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8271" y="817325"/>
            <a:ext cx="2166544" cy="223611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7868" y="3189312"/>
            <a:ext cx="2716905" cy="236633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3442" y="777115"/>
            <a:ext cx="2580999" cy="229225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111" y="3155701"/>
            <a:ext cx="2721333" cy="243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77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3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 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72331" y="1128515"/>
            <a:ext cx="278430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133" dirty="0">
                <a:solidFill>
                  <a:schemeClr val="bg1"/>
                </a:solidFill>
              </a:rPr>
              <a:t>Удобство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Требования к установке (ОС </a:t>
            </a:r>
            <a:r>
              <a:rPr lang="en-US" sz="3600" dirty="0">
                <a:latin typeface="+mj-lt"/>
              </a:rPr>
              <a:t>Windows)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B4A6C93-7010-4827-BF7D-5E3029534A4A}"/>
              </a:ext>
            </a:extLst>
          </p:cNvPr>
          <p:cNvSpPr txBox="1"/>
          <p:nvPr/>
        </p:nvSpPr>
        <p:spPr>
          <a:xfrm>
            <a:off x="114299" y="908302"/>
            <a:ext cx="10764371" cy="4832092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000" dirty="0"/>
              <a:t>Диалоговая оболочка системы представляет собой </a:t>
            </a:r>
            <a:r>
              <a:rPr lang="en-US" sz="2000" dirty="0"/>
              <a:t>Java </a:t>
            </a:r>
            <a:r>
              <a:rPr lang="ru-RU" sz="2000" dirty="0"/>
              <a:t>приложение, поэтому требует наличия </a:t>
            </a:r>
            <a:r>
              <a:rPr lang="en-US" sz="2000" dirty="0"/>
              <a:t>JRE;</a:t>
            </a:r>
            <a:r>
              <a:rPr lang="ru-RU" sz="2000" dirty="0"/>
              <a:t> Подходит только </a:t>
            </a:r>
            <a:r>
              <a:rPr lang="ru-RU" sz="2000" b="1" dirty="0"/>
              <a:t>официальная </a:t>
            </a:r>
            <a:r>
              <a:rPr lang="en-US" sz="2000" dirty="0"/>
              <a:t>JRE</a:t>
            </a:r>
            <a:r>
              <a:rPr lang="ru-RU" sz="2000" dirty="0"/>
              <a:t> (как правило, она и установлена по умолчанию) или </a:t>
            </a:r>
            <a:r>
              <a:rPr lang="en-US" sz="2000" dirty="0"/>
              <a:t>JDK</a:t>
            </a:r>
            <a:r>
              <a:rPr lang="ru-RU" sz="2000" dirty="0"/>
              <a:t>, то есть</a:t>
            </a:r>
            <a:r>
              <a:rPr lang="en-US" sz="2000" dirty="0"/>
              <a:t> Oracle; </a:t>
            </a:r>
            <a:r>
              <a:rPr lang="ru-RU" sz="2000" dirty="0"/>
              <a:t>Скачать её можно с сайта </a:t>
            </a:r>
            <a:r>
              <a:rPr lang="en-US" sz="2000" dirty="0"/>
              <a:t>Oracle: </a:t>
            </a:r>
            <a:r>
              <a:rPr lang="en-US" sz="2000" dirty="0">
                <a:hlinkClick r:id="rId3"/>
              </a:rPr>
              <a:t>https://www.oracle.com/java/technologies/downloads/</a:t>
            </a:r>
            <a:endParaRPr lang="ru-RU" sz="20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>
                <a:solidFill>
                  <a:srgbClr val="C00000"/>
                </a:solidFill>
              </a:rPr>
              <a:t>Open JDK </a:t>
            </a:r>
            <a:r>
              <a:rPr lang="ru-RU" sz="2000" b="1" dirty="0">
                <a:solidFill>
                  <a:srgbClr val="C00000"/>
                </a:solidFill>
              </a:rPr>
              <a:t>несовместима с системой</a:t>
            </a:r>
            <a:r>
              <a:rPr lang="ru-RU" sz="2000" dirty="0">
                <a:solidFill>
                  <a:srgbClr val="C00000"/>
                </a:solidFill>
              </a:rPr>
              <a:t>.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ru-RU" sz="2000" dirty="0"/>
              <a:t>Проверьте, не назначена ли она в качестве основной версии </a:t>
            </a:r>
            <a:r>
              <a:rPr lang="en-US" sz="2000" dirty="0"/>
              <a:t>java;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/>
              <a:t>Перед установкой следует проверить, правильно ли установлены переменные среды, и «видна»</a:t>
            </a:r>
            <a:r>
              <a:rPr lang="en-US" sz="2000" dirty="0"/>
              <a:t> </a:t>
            </a:r>
            <a:r>
              <a:rPr lang="ru-RU" sz="2000" dirty="0"/>
              <a:t>ли </a:t>
            </a:r>
            <a:r>
              <a:rPr lang="en-US" sz="2000" dirty="0"/>
              <a:t>java </a:t>
            </a:r>
            <a:r>
              <a:rPr lang="ru-RU" sz="2000" dirty="0"/>
              <a:t>из командной строки/терминала. Наберите «</a:t>
            </a:r>
            <a:r>
              <a:rPr lang="en-US" sz="2000" b="1" dirty="0"/>
              <a:t>java </a:t>
            </a:r>
            <a:r>
              <a:rPr lang="ru-RU" sz="2000" b="1" dirty="0"/>
              <a:t>–</a:t>
            </a:r>
            <a:r>
              <a:rPr lang="en-US" sz="2000" b="1" dirty="0"/>
              <a:t>version</a:t>
            </a:r>
            <a:r>
              <a:rPr lang="ru-RU" sz="2000" b="1" dirty="0"/>
              <a:t>»</a:t>
            </a:r>
            <a:r>
              <a:rPr lang="ru-RU" sz="2000" dirty="0"/>
              <a:t> в консоли. Если вывод примерно как на скриншотах ниже, то всё в порядке </a:t>
            </a:r>
            <a:endParaRPr lang="en-US" sz="2000" dirty="0"/>
          </a:p>
          <a:p>
            <a:r>
              <a:rPr lang="en-US" sz="2000" i="1" dirty="0"/>
              <a:t>     </a:t>
            </a:r>
            <a:r>
              <a:rPr lang="ru-RU" sz="2000" i="1" dirty="0"/>
              <a:t>(версия должна быть </a:t>
            </a:r>
            <a:r>
              <a:rPr lang="en-US" sz="2000" i="1" dirty="0"/>
              <a:t>Java(TM) SE Runtime Environment  </a:t>
            </a:r>
            <a:r>
              <a:rPr lang="ru-RU" sz="2000" i="1" dirty="0"/>
              <a:t>1.8.хх)</a:t>
            </a:r>
            <a:r>
              <a:rPr lang="ru-RU" sz="2000" dirty="0"/>
              <a:t>. 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  <p:pic>
        <p:nvPicPr>
          <p:cNvPr id="17" name="Рисунок 16" descr="CRHB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6264" y="4228281"/>
            <a:ext cx="6223578" cy="184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263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39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Автозаполнение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415848" y="817325"/>
            <a:ext cx="11552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Редактор кода снабжен механизмом </a:t>
            </a:r>
            <a:r>
              <a:rPr lang="ru-RU" sz="1400" dirty="0" err="1"/>
              <a:t>автозаполнения</a:t>
            </a:r>
            <a:r>
              <a:rPr lang="ru-RU" sz="1400" dirty="0"/>
              <a:t>, позволяющим подставить в код </a:t>
            </a:r>
            <a:r>
              <a:rPr lang="en-US" sz="1400" b="1" dirty="0"/>
              <a:t>SPF </a:t>
            </a:r>
            <a:r>
              <a:rPr lang="ru-RU" sz="1400" b="1" dirty="0"/>
              <a:t>директивы </a:t>
            </a:r>
            <a:r>
              <a:rPr lang="ru-RU" sz="1400" dirty="0"/>
              <a:t>– дополнительные указания для системы </a:t>
            </a:r>
            <a:r>
              <a:rPr lang="en-US" sz="1400" dirty="0"/>
              <a:t>SAPFOR</a:t>
            </a:r>
            <a:r>
              <a:rPr lang="ru-RU" sz="1400" dirty="0"/>
              <a:t> при распараллеливании программы. Все директивы начинаются с символов </a:t>
            </a:r>
            <a:r>
              <a:rPr lang="en-US" sz="1400" b="1" dirty="0"/>
              <a:t>!$</a:t>
            </a:r>
            <a:r>
              <a:rPr lang="ru-RU" sz="1400" b="1" dirty="0"/>
              <a:t>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48" y="3877663"/>
            <a:ext cx="3054092" cy="2027838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932706" y="450313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Подробное описание </a:t>
            </a:r>
            <a:r>
              <a:rPr lang="en-US" dirty="0"/>
              <a:t>SPF </a:t>
            </a:r>
            <a:r>
              <a:rPr lang="ru-RU" dirty="0"/>
              <a:t>директив можно найти по ссылке:</a:t>
            </a:r>
            <a:r>
              <a:rPr lang="en-US" dirty="0"/>
              <a:t> </a:t>
            </a:r>
            <a:r>
              <a:rPr lang="en-US" dirty="0">
                <a:solidFill>
                  <a:srgbClr val="0052CC"/>
                </a:solidFill>
                <a:latin typeface="-apple-system"/>
                <a:hlinkClick r:id="rId4"/>
              </a:rPr>
              <a:t>https://cloud.mail.ru/public/GddP/THZKwqjRY</a:t>
            </a:r>
            <a:endParaRPr lang="ru-RU" dirty="0">
              <a:solidFill>
                <a:srgbClr val="0052CC"/>
              </a:solidFill>
              <a:latin typeface="-apple-system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848" y="1358754"/>
            <a:ext cx="3179608" cy="21956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1032" y="1356244"/>
            <a:ext cx="3180036" cy="21920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6107" y="1379136"/>
            <a:ext cx="3063253" cy="213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450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40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Описание </a:t>
            </a:r>
            <a:r>
              <a:rPr lang="en-US" sz="3600" dirty="0">
                <a:latin typeface="+mj-lt"/>
              </a:rPr>
              <a:t>SPF </a:t>
            </a:r>
            <a:r>
              <a:rPr lang="ru-RU" sz="3600" dirty="0">
                <a:latin typeface="+mj-lt"/>
              </a:rPr>
              <a:t>директив системы </a:t>
            </a:r>
            <a:r>
              <a:rPr lang="en-US" sz="3600" dirty="0">
                <a:latin typeface="+mj-lt"/>
              </a:rPr>
              <a:t>SAPFOR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86A1A6D-8CB1-3EC9-AD97-60FD9984345C}"/>
              </a:ext>
            </a:extLst>
          </p:cNvPr>
          <p:cNvSpPr txBox="1"/>
          <p:nvPr/>
        </p:nvSpPr>
        <p:spPr>
          <a:xfrm>
            <a:off x="335360" y="746296"/>
            <a:ext cx="11916861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Директивы начинаются с ключевого слова </a:t>
            </a:r>
            <a:r>
              <a:rPr lang="en-US" sz="1600" dirty="0"/>
              <a:t>!$SPF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 диалоговой оболочке реализован автоматический </a:t>
            </a:r>
            <a:r>
              <a:rPr lang="ru-RU" sz="1600" dirty="0" err="1"/>
              <a:t>подстановщик</a:t>
            </a:r>
            <a:r>
              <a:rPr lang="ru-RU" sz="1600" dirty="0"/>
              <a:t> ввода этих директив. Подсказки всплывают по мере ввода директив.</a:t>
            </a:r>
            <a:r>
              <a:rPr lang="en-US" sz="1600" dirty="0"/>
              <a:t> </a:t>
            </a:r>
            <a:r>
              <a:rPr lang="ru-RU" sz="1600" dirty="0"/>
              <a:t>С помощью </a:t>
            </a:r>
            <a:r>
              <a:rPr lang="en-US" sz="1600" dirty="0"/>
              <a:t>tab </a:t>
            </a:r>
            <a:r>
              <a:rPr lang="ru-RU" sz="1600" dirty="0"/>
              <a:t>или </a:t>
            </a:r>
            <a:r>
              <a:rPr lang="en-US" sz="1600" dirty="0"/>
              <a:t>enter </a:t>
            </a:r>
            <a:r>
              <a:rPr lang="ru-RU" sz="1600" dirty="0"/>
              <a:t>можно выбирать предложенные варианты ввода.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Все директивы разделены на группы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ANALYSIS</a:t>
            </a:r>
            <a:r>
              <a:rPr lang="en-US" sz="1600" b="1" dirty="0"/>
              <a:t> </a:t>
            </a:r>
            <a:r>
              <a:rPr lang="ru-RU" sz="1600" b="1" dirty="0"/>
              <a:t>      </a:t>
            </a:r>
            <a:r>
              <a:rPr lang="en-US" sz="1600" dirty="0"/>
              <a:t>– </a:t>
            </a:r>
            <a:r>
              <a:rPr lang="ru-RU" sz="1600" dirty="0"/>
              <a:t>группа директив для улучшения анализа зависимостей в коде</a:t>
            </a:r>
            <a:r>
              <a:rPr lang="en-US" sz="1600" dirty="0"/>
              <a:t>;</a:t>
            </a:r>
            <a:endParaRPr lang="ru-R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TRANSFORM</a:t>
            </a:r>
            <a:r>
              <a:rPr lang="en-US" sz="1600" dirty="0"/>
              <a:t> – </a:t>
            </a:r>
            <a:r>
              <a:rPr lang="ru-RU" sz="1600" dirty="0"/>
              <a:t>группа директив для преобразования кода</a:t>
            </a:r>
            <a:r>
              <a:rPr lang="en-US" sz="1600" dirty="0"/>
              <a:t>;</a:t>
            </a:r>
            <a:endParaRPr lang="ru-R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PARALLEL       </a:t>
            </a:r>
            <a:r>
              <a:rPr lang="ru-RU" sz="1600" dirty="0"/>
              <a:t>–</a:t>
            </a:r>
            <a:r>
              <a:rPr lang="en-US" sz="1600" dirty="0"/>
              <a:t> </a:t>
            </a:r>
            <a:r>
              <a:rPr lang="ru-RU" sz="1600" dirty="0"/>
              <a:t>группа директив для указания свойств потенциально параллельного цикла в коде</a:t>
            </a:r>
            <a:r>
              <a:rPr lang="en-US" sz="1600" dirty="0"/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CHECKPOINT </a:t>
            </a:r>
            <a:r>
              <a:rPr lang="en-US" sz="1600" dirty="0"/>
              <a:t>– </a:t>
            </a:r>
            <a:r>
              <a:rPr lang="ru-RU" sz="1600" dirty="0"/>
              <a:t>директива для задания автоматической контрольной точки в коде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PARALLEL_REG / END PARALLEL_REG </a:t>
            </a:r>
            <a:r>
              <a:rPr lang="en-US" sz="1600" dirty="0"/>
              <a:t>– </a:t>
            </a:r>
            <a:r>
              <a:rPr lang="ru-RU" sz="1600" dirty="0"/>
              <a:t>группа директив, позволяющие ограничить действие системы </a:t>
            </a:r>
            <a:r>
              <a:rPr lang="en-US" sz="1600" dirty="0"/>
              <a:t>SAPFOR;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1C7C06B-A594-A5B7-E0E6-022691377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54" y="3313931"/>
            <a:ext cx="6530254" cy="294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957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41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1561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Описание </a:t>
            </a:r>
            <a:r>
              <a:rPr lang="en-US" sz="3600" dirty="0">
                <a:latin typeface="+mj-lt"/>
              </a:rPr>
              <a:t>SPF </a:t>
            </a:r>
            <a:r>
              <a:rPr lang="ru-RU" sz="3600" dirty="0">
                <a:latin typeface="+mj-lt"/>
              </a:rPr>
              <a:t>директив системы </a:t>
            </a:r>
            <a:r>
              <a:rPr lang="en-US" sz="3600" dirty="0">
                <a:latin typeface="+mj-lt"/>
              </a:rPr>
              <a:t>SAPFOR</a:t>
            </a:r>
            <a:r>
              <a:rPr lang="ru-RU" sz="3600" dirty="0">
                <a:latin typeface="+mj-lt"/>
              </a:rPr>
              <a:t>: </a:t>
            </a:r>
            <a:r>
              <a:rPr lang="en-US" sz="3600" b="1" dirty="0">
                <a:latin typeface="+mj-lt"/>
              </a:rPr>
              <a:t>ANALYSIS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86A1A6D-8CB1-3EC9-AD97-60FD9984345C}"/>
              </a:ext>
            </a:extLst>
          </p:cNvPr>
          <p:cNvSpPr txBox="1"/>
          <p:nvPr/>
        </p:nvSpPr>
        <p:spPr>
          <a:xfrm>
            <a:off x="324163" y="855916"/>
            <a:ext cx="11916861" cy="40318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ANALYSIS</a:t>
            </a:r>
            <a:r>
              <a:rPr lang="en-US" sz="1600" b="1" dirty="0"/>
              <a:t> </a:t>
            </a:r>
            <a:r>
              <a:rPr lang="ru-RU" sz="1600" b="1" dirty="0"/>
              <a:t>      </a:t>
            </a:r>
            <a:r>
              <a:rPr lang="en-US" sz="1600" dirty="0"/>
              <a:t>– </a:t>
            </a:r>
            <a:r>
              <a:rPr lang="ru-RU" sz="1600" dirty="0"/>
              <a:t>группа директив для улучшения анализа зависимостей в коде</a:t>
            </a:r>
            <a:r>
              <a:rPr lang="en-US" sz="16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Доступны следующие клаузы: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ANALYSIS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(PRIVATE (K) ) </a:t>
            </a:r>
            <a:r>
              <a:rPr lang="en-US" sz="1600" dirty="0"/>
              <a:t>– </a:t>
            </a:r>
            <a:r>
              <a:rPr lang="ru-RU" sz="1600" dirty="0"/>
              <a:t>указание, что в следующем цикле переменная </a:t>
            </a:r>
            <a:r>
              <a:rPr lang="en-US" sz="1600" dirty="0"/>
              <a:t>K – </a:t>
            </a:r>
            <a:r>
              <a:rPr lang="ru-RU" sz="1600" dirty="0"/>
              <a:t>приватная</a:t>
            </a:r>
            <a:r>
              <a:rPr lang="en-US" sz="1600" dirty="0"/>
              <a:t>;</a:t>
            </a:r>
            <a:br>
              <a:rPr lang="en-US" sz="1600" dirty="0"/>
            </a:br>
            <a:r>
              <a:rPr lang="en-US" sz="16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ANALYSIS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(PROCESS_PRIVATE (K) ) </a:t>
            </a:r>
            <a:r>
              <a:rPr lang="en-US" sz="1600" dirty="0"/>
              <a:t>– </a:t>
            </a:r>
            <a:r>
              <a:rPr lang="ru-RU" sz="1600" dirty="0"/>
              <a:t>указание, что в переменная </a:t>
            </a:r>
            <a:r>
              <a:rPr lang="en-US" sz="1600" dirty="0"/>
              <a:t>K – </a:t>
            </a:r>
            <a:r>
              <a:rPr lang="ru-RU" sz="1600" dirty="0"/>
              <a:t>приватная</a:t>
            </a:r>
            <a:r>
              <a:rPr lang="en-US" sz="1600" dirty="0"/>
              <a:t> </a:t>
            </a:r>
            <a:r>
              <a:rPr lang="ru-RU" sz="1600" dirty="0"/>
              <a:t>для процесса, она не будет участвовать в распределении данных</a:t>
            </a:r>
            <a:r>
              <a:rPr lang="en-US" sz="1600" dirty="0"/>
              <a:t>.</a:t>
            </a:r>
            <a:r>
              <a:rPr lang="ru-RU" sz="1600" dirty="0"/>
              <a:t> При распараллеливании на общую память данное 	указание не оказывает никакого влияния</a:t>
            </a:r>
            <a:r>
              <a:rPr lang="en-US" sz="1600" dirty="0"/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ANALYSIS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(REDUCTION (OP(K)) ) </a:t>
            </a:r>
            <a:r>
              <a:rPr lang="en-US" sz="1600" dirty="0"/>
              <a:t>– </a:t>
            </a:r>
            <a:r>
              <a:rPr lang="ru-RU" sz="1600" dirty="0"/>
              <a:t>указание, что в следующем цикле переменная </a:t>
            </a:r>
            <a:r>
              <a:rPr lang="en-US" sz="1600" dirty="0"/>
              <a:t>K – </a:t>
            </a:r>
            <a:r>
              <a:rPr lang="ru-RU" sz="1600" dirty="0"/>
              <a:t>редукционная с операцией </a:t>
            </a:r>
            <a:r>
              <a:rPr lang="en-US" sz="1600" dirty="0"/>
              <a:t>OP;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ANALYSIS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(PARAMETER (K=expr) ) </a:t>
            </a:r>
            <a:r>
              <a:rPr lang="en-US" sz="1600" dirty="0"/>
              <a:t>– </a:t>
            </a:r>
            <a:r>
              <a:rPr lang="ru-RU" sz="1600" dirty="0"/>
              <a:t>указание</a:t>
            </a:r>
            <a:r>
              <a:rPr lang="en-US" sz="1600" dirty="0"/>
              <a:t>, </a:t>
            </a:r>
            <a:r>
              <a:rPr lang="ru-RU" sz="1600" dirty="0"/>
              <a:t>что в следующем операторе идентификатор К принимает значение </a:t>
            </a:r>
            <a:r>
              <a:rPr lang="en-US" sz="1600" dirty="0"/>
              <a:t>expr;</a:t>
            </a:r>
            <a:br>
              <a:rPr lang="en-US" sz="1600" dirty="0"/>
            </a:b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ANALYSIS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(COVER (N_LOOPS) ) </a:t>
            </a:r>
            <a:r>
              <a:rPr lang="en-US" sz="1600" dirty="0"/>
              <a:t>– </a:t>
            </a:r>
            <a:r>
              <a:rPr lang="ru-RU" sz="1600" dirty="0"/>
              <a:t>указание, что все директивы анализа действуют на следующие </a:t>
            </a:r>
            <a:r>
              <a:rPr lang="en-US" sz="1600" dirty="0"/>
              <a:t>N_LOOPS </a:t>
            </a:r>
            <a:r>
              <a:rPr lang="ru-RU" sz="1600" dirty="0"/>
              <a:t>тесно-гнездовых циклов</a:t>
            </a:r>
            <a:r>
              <a:rPr lang="en-US" sz="16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228755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42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1568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Описание </a:t>
            </a:r>
            <a:r>
              <a:rPr lang="en-US" sz="3600" dirty="0">
                <a:latin typeface="+mj-lt"/>
              </a:rPr>
              <a:t>SPF </a:t>
            </a:r>
            <a:r>
              <a:rPr lang="ru-RU" sz="3600" dirty="0">
                <a:latin typeface="+mj-lt"/>
              </a:rPr>
              <a:t>директив системы </a:t>
            </a:r>
            <a:r>
              <a:rPr lang="en-US" sz="3600" dirty="0">
                <a:latin typeface="+mj-lt"/>
              </a:rPr>
              <a:t>SAPFOR</a:t>
            </a:r>
            <a:r>
              <a:rPr lang="ru-RU" sz="3600" dirty="0">
                <a:latin typeface="+mj-lt"/>
              </a:rPr>
              <a:t>: </a:t>
            </a:r>
            <a:r>
              <a:rPr lang="en-US" sz="3600" b="1" dirty="0">
                <a:latin typeface="+mj-lt"/>
              </a:rPr>
              <a:t>TRANSFORM</a:t>
            </a:r>
            <a:endParaRPr lang="ru-RU" sz="3600" b="1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FDD5C8D-75FB-5993-3D67-9FD6C16776ED}"/>
              </a:ext>
            </a:extLst>
          </p:cNvPr>
          <p:cNvSpPr txBox="1"/>
          <p:nvPr/>
        </p:nvSpPr>
        <p:spPr>
          <a:xfrm>
            <a:off x="239350" y="579694"/>
            <a:ext cx="11916861" cy="59708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TRANSFORM</a:t>
            </a:r>
            <a:r>
              <a:rPr lang="en-US" sz="1600" dirty="0"/>
              <a:t> – </a:t>
            </a:r>
            <a:r>
              <a:rPr lang="ru-RU" sz="1600" dirty="0"/>
              <a:t>группа директив для преобразования кода</a:t>
            </a:r>
            <a:r>
              <a:rPr lang="en-US" sz="16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Доступны следующие клаузы: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TRANSFORM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(EXPAND (K, J, I) ) </a:t>
            </a:r>
            <a:r>
              <a:rPr lang="en-US" sz="1600" dirty="0"/>
              <a:t>– </a:t>
            </a:r>
            <a:r>
              <a:rPr lang="ru-RU" sz="1600" dirty="0"/>
              <a:t>указание, что на следующее тесно вложенное гнездо циклов </a:t>
            </a:r>
            <a:r>
              <a:rPr lang="en-US" sz="1600" dirty="0"/>
              <a:t>(K, J, I) </a:t>
            </a:r>
            <a:r>
              <a:rPr lang="ru-RU" sz="1600" dirty="0"/>
              <a:t>необходимо выполнить расширение приватных переменных. Действует вместе с</a:t>
            </a:r>
            <a:r>
              <a:rPr lang="en-US" sz="1600" dirty="0"/>
              <a:t> </a:t>
            </a:r>
            <a:r>
              <a:rPr lang="en-US" sz="1600" b="1" dirty="0">
                <a:solidFill>
                  <a:srgbClr val="FF0000"/>
                </a:solidFill>
              </a:rPr>
              <a:t>!$SPF ANALYSIS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(PRIVATE (VAR)) </a:t>
            </a:r>
            <a:r>
              <a:rPr lang="ru-RU" sz="1600" dirty="0"/>
              <a:t>перед этим же циклом</a:t>
            </a:r>
            <a:r>
              <a:rPr lang="en-US" sz="1600" dirty="0"/>
              <a:t>;</a:t>
            </a:r>
            <a:endParaRPr lang="ru-RU" sz="1600" dirty="0"/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TRANSFORM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(SHRINK ( ARR (1, 0)) ) </a:t>
            </a:r>
            <a:r>
              <a:rPr lang="en-US" sz="1600" dirty="0"/>
              <a:t>– </a:t>
            </a:r>
            <a:r>
              <a:rPr lang="ru-RU" sz="1600" dirty="0"/>
              <a:t>указание, что в следующем тесно вложенном гнезде циклов необходимо выполнить сужение приватных переменных. В клаузе для каждой переменной задается маска из нулей и единиц, которая определяет, какие измерения нужно оставить (ноль), а какие – сузить (единица). Действует вместе с</a:t>
            </a:r>
            <a:r>
              <a:rPr lang="en-US" sz="1600" dirty="0"/>
              <a:t>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en-US" sz="1600" dirty="0"/>
              <a:t> </a:t>
            </a:r>
            <a:r>
              <a:rPr lang="ru-RU" sz="1600" dirty="0"/>
              <a:t>                                                                                                                                      </a:t>
            </a:r>
            <a:r>
              <a:rPr lang="en-US" sz="1600" b="1" dirty="0">
                <a:solidFill>
                  <a:srgbClr val="FF0000"/>
                </a:solidFill>
              </a:rPr>
              <a:t>!$SPF ANALYSIS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(</a:t>
            </a:r>
            <a:r>
              <a:rPr lang="en-US" sz="1600" b="1">
                <a:solidFill>
                  <a:srgbClr val="FF0000"/>
                </a:solidFill>
              </a:rPr>
              <a:t>PRIVATE(ARR)) </a:t>
            </a:r>
            <a:r>
              <a:rPr lang="ru-RU" sz="1600" dirty="0"/>
              <a:t>перед этим же циклом</a:t>
            </a:r>
            <a:r>
              <a:rPr lang="en-US" sz="1600" dirty="0"/>
              <a:t>;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TRANSFORM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(FISSON (K, J) ) </a:t>
            </a:r>
            <a:r>
              <a:rPr lang="en-US" sz="1600" dirty="0"/>
              <a:t>– </a:t>
            </a:r>
            <a:r>
              <a:rPr lang="ru-RU" sz="1600" dirty="0"/>
              <a:t>указание, что следующее тесно вложенное гнездо циклов </a:t>
            </a:r>
            <a:r>
              <a:rPr lang="en-US" sz="1600" dirty="0"/>
              <a:t>(K, J) </a:t>
            </a:r>
            <a:r>
              <a:rPr lang="ru-RU" sz="1600" dirty="0"/>
              <a:t>должно быть разбито на несколько циклов </a:t>
            </a:r>
            <a:r>
              <a:rPr lang="en-US" sz="1600" dirty="0"/>
              <a:t>(K, J),</a:t>
            </a:r>
            <a:r>
              <a:rPr lang="ru-RU" sz="1600" dirty="0"/>
              <a:t> каждый из которых содержит в себе максимальный набор независимых операторов исходного цикла</a:t>
            </a:r>
            <a:r>
              <a:rPr lang="en-US" sz="1600" dirty="0"/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TRANSFORM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(NOINLINE) </a:t>
            </a:r>
            <a:r>
              <a:rPr lang="en-US" sz="1600" dirty="0"/>
              <a:t>– </a:t>
            </a:r>
            <a:r>
              <a:rPr lang="ru-RU" sz="1600" dirty="0"/>
              <a:t>указание</a:t>
            </a:r>
            <a:r>
              <a:rPr lang="en-US" sz="1600" dirty="0"/>
              <a:t>, </a:t>
            </a:r>
            <a:r>
              <a:rPr lang="ru-RU" sz="1600" dirty="0"/>
              <a:t>что текущая процедура не должна быть подставлена соответствующими преобразованиями кода и анализом кода</a:t>
            </a:r>
            <a:r>
              <a:rPr lang="en-US" sz="1600" dirty="0"/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TRANSFORM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(UNROLL) </a:t>
            </a:r>
            <a:r>
              <a:rPr lang="en-US" sz="1600" dirty="0"/>
              <a:t>– </a:t>
            </a:r>
            <a:r>
              <a:rPr lang="ru-RU" sz="1600" dirty="0"/>
              <a:t>указание</a:t>
            </a:r>
            <a:r>
              <a:rPr lang="en-US" sz="1600" dirty="0"/>
              <a:t>, </a:t>
            </a:r>
            <a:r>
              <a:rPr lang="ru-RU" sz="1600" dirty="0"/>
              <a:t>что следующий цикл необходимо полностью развернуть. В этом случае должны быть известны границы цикла и шаг во время статического анализа кода</a:t>
            </a:r>
            <a:r>
              <a:rPr lang="en-US" sz="1600" dirty="0"/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TRANSFORM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(UNROLL</a:t>
            </a:r>
            <a:r>
              <a:rPr lang="ru-RU" sz="1600" b="1" dirty="0">
                <a:solidFill>
                  <a:srgbClr val="FF0000"/>
                </a:solidFill>
              </a:rPr>
              <a:t> (</a:t>
            </a:r>
            <a:r>
              <a:rPr lang="en-US" sz="1600" b="1" dirty="0">
                <a:solidFill>
                  <a:srgbClr val="FF0000"/>
                </a:solidFill>
              </a:rPr>
              <a:t>start, end, step)) </a:t>
            </a:r>
            <a:r>
              <a:rPr lang="en-US" sz="1600" dirty="0"/>
              <a:t>– </a:t>
            </a:r>
            <a:r>
              <a:rPr lang="ru-RU" sz="1600" dirty="0"/>
              <a:t>указание</a:t>
            </a:r>
            <a:r>
              <a:rPr lang="en-US" sz="1600" dirty="0"/>
              <a:t>, </a:t>
            </a:r>
            <a:r>
              <a:rPr lang="ru-RU" sz="1600" dirty="0"/>
              <a:t>что следующий цикл необходимо полностью развернуть. В этом случае границы цикла и шаг задаются в директиве, выражения, используемые в описании цикла, в этом случае игнорируются</a:t>
            </a:r>
            <a:r>
              <a:rPr lang="en-US" sz="1600" dirty="0"/>
              <a:t>;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TRANSFORM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(MERGE) </a:t>
            </a:r>
            <a:r>
              <a:rPr lang="en-US" sz="1600" dirty="0"/>
              <a:t>– </a:t>
            </a:r>
            <a:r>
              <a:rPr lang="ru-RU" sz="1600" dirty="0"/>
              <a:t>указание</a:t>
            </a:r>
            <a:r>
              <a:rPr lang="en-US" sz="1600" dirty="0"/>
              <a:t>, </a:t>
            </a:r>
            <a:r>
              <a:rPr lang="ru-RU" sz="1600" dirty="0"/>
              <a:t>что следующие два цикла одного уровня необходимо объединить</a:t>
            </a:r>
            <a:r>
              <a:rPr lang="en-US" sz="16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285210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43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Описание </a:t>
            </a:r>
            <a:r>
              <a:rPr lang="en-US" sz="3600" dirty="0">
                <a:latin typeface="+mj-lt"/>
              </a:rPr>
              <a:t>SPF </a:t>
            </a:r>
            <a:r>
              <a:rPr lang="ru-RU" sz="3600" dirty="0">
                <a:latin typeface="+mj-lt"/>
              </a:rPr>
              <a:t>директив системы </a:t>
            </a:r>
            <a:r>
              <a:rPr lang="en-US" sz="3600" dirty="0">
                <a:latin typeface="+mj-lt"/>
              </a:rPr>
              <a:t>SAPFOR</a:t>
            </a:r>
            <a:r>
              <a:rPr lang="ru-RU" sz="3600" dirty="0">
                <a:latin typeface="+mj-lt"/>
              </a:rPr>
              <a:t>: </a:t>
            </a:r>
            <a:r>
              <a:rPr lang="en-US" sz="3600" b="1" dirty="0">
                <a:latin typeface="+mj-lt"/>
              </a:rPr>
              <a:t>PARALLEL</a:t>
            </a:r>
            <a:endParaRPr lang="ru-RU" sz="3600" b="1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FDD5C8D-75FB-5993-3D67-9FD6C16776ED}"/>
              </a:ext>
            </a:extLst>
          </p:cNvPr>
          <p:cNvSpPr txBox="1"/>
          <p:nvPr/>
        </p:nvSpPr>
        <p:spPr>
          <a:xfrm>
            <a:off x="239350" y="874740"/>
            <a:ext cx="11916861" cy="53553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PARALLEL </a:t>
            </a:r>
            <a:r>
              <a:rPr lang="en-US" sz="1600" dirty="0"/>
              <a:t>– </a:t>
            </a:r>
            <a:r>
              <a:rPr lang="ru-RU" sz="1600" dirty="0"/>
              <a:t>группа директив для указания свойств потенциально параллельного цикла в коде</a:t>
            </a:r>
            <a:r>
              <a:rPr lang="en-US" sz="16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Доступны следующие клаузы: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PARALLEL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( ACROSS(VAR(LEFT:RIGHT))</a:t>
            </a:r>
            <a:r>
              <a:rPr lang="ru-RU" sz="1600" b="1" dirty="0">
                <a:solidFill>
                  <a:srgbClr val="FF0000"/>
                </a:solidFill>
              </a:rPr>
              <a:t> )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– </a:t>
            </a:r>
            <a:r>
              <a:rPr lang="ru-RU" sz="1600" dirty="0"/>
              <a:t>указание, что в следующем потенциально параллельном цикле необходимо использовать </a:t>
            </a:r>
            <a:r>
              <a:rPr lang="en-US" sz="1600" dirty="0"/>
              <a:t>ACROSS </a:t>
            </a:r>
            <a:r>
              <a:rPr lang="ru-RU" sz="1600" dirty="0"/>
              <a:t>в терминах </a:t>
            </a:r>
            <a:r>
              <a:rPr lang="en-US" sz="1600" dirty="0"/>
              <a:t>DVMH</a:t>
            </a:r>
            <a:r>
              <a:rPr lang="ru-RU" sz="1600" dirty="0"/>
              <a:t>-модели, то есть присутствует регулярная зависимость по переменной </a:t>
            </a:r>
            <a:r>
              <a:rPr lang="en-US" sz="1600" dirty="0"/>
              <a:t>VAR c </a:t>
            </a:r>
            <a:r>
              <a:rPr lang="ru-RU" sz="1600" dirty="0"/>
              <a:t>обратной длиной </a:t>
            </a:r>
            <a:r>
              <a:rPr lang="en-US" sz="1600" dirty="0"/>
              <a:t>LEFT </a:t>
            </a:r>
            <a:r>
              <a:rPr lang="ru-RU" sz="1600" dirty="0"/>
              <a:t>и прямой длиной </a:t>
            </a:r>
            <a:r>
              <a:rPr lang="en-US" sz="1600" dirty="0"/>
              <a:t>RIGHT;</a:t>
            </a:r>
            <a:endParaRPr lang="ru-RU" sz="1600" dirty="0"/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PARALLEL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( SHADOW (VAR(LEFT:RIGHT))</a:t>
            </a:r>
            <a:r>
              <a:rPr lang="ru-RU" sz="1600" b="1" dirty="0">
                <a:solidFill>
                  <a:srgbClr val="FF0000"/>
                </a:solidFill>
              </a:rPr>
              <a:t> )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– </a:t>
            </a:r>
            <a:r>
              <a:rPr lang="ru-RU" sz="1600" dirty="0"/>
              <a:t>указание, что в следующем потенциально параллельном цикле необходимо использовать </a:t>
            </a:r>
            <a:r>
              <a:rPr lang="en-US" sz="1600" dirty="0"/>
              <a:t>SHADOW_RENEW </a:t>
            </a:r>
            <a:r>
              <a:rPr lang="ru-RU" sz="1600" dirty="0"/>
              <a:t>в терминах </a:t>
            </a:r>
            <a:r>
              <a:rPr lang="en-US" sz="1600" dirty="0"/>
              <a:t>DVMH</a:t>
            </a:r>
            <a:r>
              <a:rPr lang="ru-RU" sz="1600" dirty="0"/>
              <a:t>-модели, то есть присутствует обращение в теневую грань в случае распределения вычислений по данному циклу по переменной </a:t>
            </a:r>
            <a:r>
              <a:rPr lang="en-US" sz="1600" dirty="0"/>
              <a:t>VAR[-LEFT, *] </a:t>
            </a:r>
            <a:r>
              <a:rPr lang="ru-RU" sz="1600" dirty="0"/>
              <a:t>или </a:t>
            </a:r>
            <a:r>
              <a:rPr lang="en-US" sz="1600" dirty="0"/>
              <a:t>VAR[*, RIGHT];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PARALLEL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( REMOTE_ACCESS (EXPR</a:t>
            </a:r>
            <a:r>
              <a:rPr lang="ru-RU" sz="1600" b="1" dirty="0">
                <a:solidFill>
                  <a:srgbClr val="FF0000"/>
                </a:solidFill>
              </a:rPr>
              <a:t>)</a:t>
            </a:r>
            <a:r>
              <a:rPr lang="en-US" sz="1600" b="1" dirty="0">
                <a:solidFill>
                  <a:srgbClr val="FF0000"/>
                </a:solidFill>
              </a:rPr>
              <a:t>) </a:t>
            </a:r>
            <a:r>
              <a:rPr lang="en-US" sz="1600" dirty="0"/>
              <a:t>– </a:t>
            </a:r>
            <a:r>
              <a:rPr lang="ru-RU" sz="1600" dirty="0"/>
              <a:t>указание, что в следующем потенциально параллельном цикле</a:t>
            </a:r>
            <a:r>
              <a:rPr lang="en-US" sz="1600" dirty="0"/>
              <a:t> </a:t>
            </a:r>
            <a:r>
              <a:rPr lang="ru-RU" sz="1600" dirty="0"/>
              <a:t>или одиночном операторе необходимо использовать </a:t>
            </a:r>
            <a:r>
              <a:rPr lang="en-US" sz="1600" dirty="0"/>
              <a:t>REMOTE_ACCESS </a:t>
            </a:r>
            <a:r>
              <a:rPr lang="ru-RU" sz="1600" dirty="0"/>
              <a:t>в терминах </a:t>
            </a:r>
            <a:r>
              <a:rPr lang="en-US" sz="1600" dirty="0"/>
              <a:t>DVMH-</a:t>
            </a:r>
            <a:r>
              <a:rPr lang="ru-RU" sz="1600" dirty="0"/>
              <a:t>модели, то есть присутствует обращение в нелокальную часть массива при выбранном распределении данных системой </a:t>
            </a:r>
            <a:r>
              <a:rPr lang="en-US" sz="1600" dirty="0"/>
              <a:t>SAPFOR, </a:t>
            </a:r>
            <a:r>
              <a:rPr lang="ru-RU" sz="1600" dirty="0"/>
              <a:t>которая не может быть определена системой </a:t>
            </a:r>
            <a:r>
              <a:rPr lang="en-US" sz="1600" dirty="0"/>
              <a:t>SAPFOR </a:t>
            </a:r>
            <a:r>
              <a:rPr lang="ru-RU" sz="1600" dirty="0"/>
              <a:t>автоматически. </a:t>
            </a:r>
            <a:endParaRPr lang="en-US" sz="1600" dirty="0"/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2782915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44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Описание </a:t>
            </a:r>
            <a:r>
              <a:rPr lang="en-US" sz="3600" dirty="0">
                <a:latin typeface="+mj-lt"/>
              </a:rPr>
              <a:t>SPF </a:t>
            </a:r>
            <a:r>
              <a:rPr lang="ru-RU" sz="3600" dirty="0">
                <a:latin typeface="+mj-lt"/>
              </a:rPr>
              <a:t>директив системы </a:t>
            </a:r>
            <a:r>
              <a:rPr lang="en-US" sz="3600" dirty="0">
                <a:latin typeface="+mj-lt"/>
              </a:rPr>
              <a:t>SAPFOR</a:t>
            </a:r>
            <a:r>
              <a:rPr lang="ru-RU" sz="3600" dirty="0">
                <a:latin typeface="+mj-lt"/>
              </a:rPr>
              <a:t>: </a:t>
            </a:r>
            <a:r>
              <a:rPr lang="en-US" sz="3600" b="1" dirty="0">
                <a:latin typeface="+mj-lt"/>
              </a:rPr>
              <a:t>PARALLEL_REG</a:t>
            </a:r>
            <a:endParaRPr lang="ru-RU" sz="3600" b="1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FDD5C8D-75FB-5993-3D67-9FD6C16776ED}"/>
              </a:ext>
            </a:extLst>
          </p:cNvPr>
          <p:cNvSpPr txBox="1"/>
          <p:nvPr/>
        </p:nvSpPr>
        <p:spPr>
          <a:xfrm>
            <a:off x="239350" y="817325"/>
            <a:ext cx="11916861" cy="48320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PARALLEL_REG / END PARALLEL_REG </a:t>
            </a:r>
            <a:r>
              <a:rPr lang="en-US" sz="1600" dirty="0"/>
              <a:t>– </a:t>
            </a:r>
            <a:r>
              <a:rPr lang="ru-RU" sz="1600" dirty="0"/>
              <a:t>группа директив, позволяющие ограничить действие системы </a:t>
            </a:r>
            <a:r>
              <a:rPr lang="en-US" sz="1600" dirty="0"/>
              <a:t>SAPFOR;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Данные директивы позволяют разметить области распараллеливания, которые ограничивают действие системы </a:t>
            </a:r>
            <a:r>
              <a:rPr lang="en-US" sz="1600" dirty="0"/>
              <a:t>SAPFOR;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Область распараллеливания – совокупность фрагментов последовательной программы с одним входом, которые ограничивают действие SAPFOR в программе (для каждой области строятся свои схемы распараллеливания)</a:t>
            </a:r>
            <a:r>
              <a:rPr lang="en-US" sz="16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Области распараллеливания позволяют производить инкрементальное распараллеливание на  гетерогенный кластер</a:t>
            </a:r>
            <a:r>
              <a:rPr lang="en-US" sz="16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Достоинства данного подхода: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/>
              <a:t>Возможность распараллеливания не всей программы, а ее времяемких фрагментов. Это упрощает работу системы SAPFOR и программиста, так как существенно сокращается объем кода программы для анализа и распараллеливания</a:t>
            </a:r>
            <a:r>
              <a:rPr lang="en-US" sz="1600" dirty="0"/>
              <a:t>;</a:t>
            </a:r>
            <a:endParaRPr lang="ru-R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/>
              <a:t>Возможность использования найденных решений для времяемких фрагментов в качестве подсказки при исследовании оставшихся частей программы на следующих итерациях распараллеливания в системе</a:t>
            </a:r>
            <a:r>
              <a:rPr lang="en-US" sz="1600" dirty="0"/>
              <a:t>;</a:t>
            </a:r>
            <a:endParaRPr lang="ru-R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/>
              <a:t>Возможность ручного распараллеливания некоторых фрагментов программы</a:t>
            </a:r>
            <a:r>
              <a:rPr lang="en-US" sz="1600" dirty="0"/>
              <a:t>.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7896149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45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Описание </a:t>
            </a:r>
            <a:r>
              <a:rPr lang="en-US" sz="3600" dirty="0">
                <a:latin typeface="+mj-lt"/>
              </a:rPr>
              <a:t>SPF </a:t>
            </a:r>
            <a:r>
              <a:rPr lang="ru-RU" sz="3600" dirty="0">
                <a:latin typeface="+mj-lt"/>
              </a:rPr>
              <a:t>директив системы </a:t>
            </a:r>
            <a:r>
              <a:rPr lang="en-US" sz="3600" dirty="0">
                <a:latin typeface="+mj-lt"/>
              </a:rPr>
              <a:t>SAPFOR</a:t>
            </a:r>
            <a:r>
              <a:rPr lang="ru-RU" sz="3600" dirty="0">
                <a:latin typeface="+mj-lt"/>
              </a:rPr>
              <a:t>: </a:t>
            </a:r>
            <a:r>
              <a:rPr lang="en-US" sz="3600" b="1" dirty="0">
                <a:latin typeface="+mj-lt"/>
              </a:rPr>
              <a:t>CHECKPOINTS</a:t>
            </a:r>
            <a:endParaRPr lang="ru-RU" sz="3600" b="1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FDD5C8D-75FB-5993-3D67-9FD6C16776ED}"/>
              </a:ext>
            </a:extLst>
          </p:cNvPr>
          <p:cNvSpPr txBox="1"/>
          <p:nvPr/>
        </p:nvSpPr>
        <p:spPr>
          <a:xfrm>
            <a:off x="324163" y="817325"/>
            <a:ext cx="11916861" cy="53245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CHECKPOINT </a:t>
            </a:r>
            <a:r>
              <a:rPr lang="en-US" sz="1600" dirty="0"/>
              <a:t>– </a:t>
            </a:r>
            <a:r>
              <a:rPr lang="ru-RU" sz="1600" dirty="0"/>
              <a:t>директива для задания автоматической контрольной точки в коде</a:t>
            </a:r>
            <a:r>
              <a:rPr lang="en-US" sz="16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Доступны следующие клаузы: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CHECKPOINT (</a:t>
            </a:r>
            <a:r>
              <a:rPr lang="ru-RU" sz="1600" b="1" dirty="0">
                <a:solidFill>
                  <a:srgbClr val="FF0000"/>
                </a:solidFill>
              </a:rPr>
              <a:t>INTERVAL(TIME, 10)</a:t>
            </a:r>
            <a:r>
              <a:rPr lang="en-US" sz="1600" b="1" dirty="0">
                <a:solidFill>
                  <a:srgbClr val="FF0000"/>
                </a:solidFill>
              </a:rPr>
              <a:t>)</a:t>
            </a:r>
            <a:r>
              <a:rPr lang="ru-RU" sz="1600" dirty="0"/>
              <a:t> </a:t>
            </a:r>
            <a:r>
              <a:rPr lang="en-US" sz="1600" dirty="0"/>
              <a:t>–</a:t>
            </a:r>
            <a:r>
              <a:rPr lang="ru-RU" sz="1600" dirty="0"/>
              <a:t> данная клауза задает периодичность сохранение контрольной точки. Если она задана, то все аргументы должны быть указаны. Первый аргумент – ключевое слово TIME|ITER, второй – целое число, задающее интервал в секундах или итерациях соответственно</a:t>
            </a:r>
            <a:r>
              <a:rPr lang="en-US" sz="1600" dirty="0"/>
              <a:t>;</a:t>
            </a:r>
            <a:endParaRPr lang="ru-R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CHECKPOINT (</a:t>
            </a:r>
            <a:r>
              <a:rPr lang="ru-RU" sz="1600" b="1" dirty="0">
                <a:solidFill>
                  <a:srgbClr val="FF0000"/>
                </a:solidFill>
              </a:rPr>
              <a:t>FILES_COUNT(4)</a:t>
            </a:r>
            <a:r>
              <a:rPr lang="en-US" sz="1600" b="1" dirty="0">
                <a:solidFill>
                  <a:srgbClr val="FF0000"/>
                </a:solidFill>
              </a:rPr>
              <a:t>)</a:t>
            </a:r>
            <a:r>
              <a:rPr lang="ru-RU" sz="1600" dirty="0"/>
              <a:t> </a:t>
            </a:r>
            <a:r>
              <a:rPr lang="en-US" sz="1600" dirty="0"/>
              <a:t>–</a:t>
            </a:r>
            <a:r>
              <a:rPr lang="ru-RU" sz="1600" dirty="0"/>
              <a:t> данная клауза задает количество последних сохраненных контрольных точек. Если задана, то нужно указать целое число в аргументах</a:t>
            </a:r>
            <a:r>
              <a:rPr lang="en-US" sz="1600" dirty="0"/>
              <a:t>;</a:t>
            </a:r>
            <a:endParaRPr lang="ru-R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CHECKPOINT ( </a:t>
            </a:r>
            <a:r>
              <a:rPr lang="ru-RU" sz="1600" b="1" dirty="0">
                <a:solidFill>
                  <a:srgbClr val="FF0000"/>
                </a:solidFill>
              </a:rPr>
              <a:t>VARLIST(var1, var2, </a:t>
            </a:r>
            <a:r>
              <a:rPr lang="ru-RU" sz="1600" b="1" dirty="0" err="1">
                <a:solidFill>
                  <a:srgbClr val="FF0000"/>
                </a:solidFill>
              </a:rPr>
              <a:t>var</a:t>
            </a:r>
            <a:r>
              <a:rPr lang="en-US" sz="1600" b="1" dirty="0">
                <a:solidFill>
                  <a:srgbClr val="FF0000"/>
                </a:solidFill>
              </a:rPr>
              <a:t>3</a:t>
            </a:r>
            <a:r>
              <a:rPr lang="ru-RU" sz="1600" b="1" dirty="0">
                <a:solidFill>
                  <a:srgbClr val="FF0000"/>
                </a:solidFill>
              </a:rPr>
              <a:t>)</a:t>
            </a:r>
            <a:r>
              <a:rPr lang="en-US" sz="1600" b="1" dirty="0">
                <a:solidFill>
                  <a:srgbClr val="FF0000"/>
                </a:solidFill>
              </a:rPr>
              <a:t>)</a:t>
            </a:r>
            <a:r>
              <a:rPr lang="ru-RU" sz="1600" dirty="0"/>
              <a:t> </a:t>
            </a:r>
            <a:r>
              <a:rPr lang="en-US" sz="1600" dirty="0"/>
              <a:t>– </a:t>
            </a:r>
            <a:r>
              <a:rPr lang="ru-RU" sz="1600" dirty="0"/>
              <a:t>данная </a:t>
            </a:r>
            <a:r>
              <a:rPr lang="en-US" sz="1600" dirty="0"/>
              <a:t> </a:t>
            </a:r>
            <a:r>
              <a:rPr lang="ru-RU" sz="1600" dirty="0"/>
              <a:t>клауза задает список переменных, которые необходимо записать в контрольную точку. Если список не указан, то будут сохранены все переменные</a:t>
            </a:r>
            <a:r>
              <a:rPr lang="en-US" sz="1600" dirty="0"/>
              <a:t>;</a:t>
            </a:r>
            <a:endParaRPr lang="ru-R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CHECKPOINT ( </a:t>
            </a:r>
            <a:r>
              <a:rPr lang="ru-RU" sz="1600" b="1" dirty="0">
                <a:solidFill>
                  <a:srgbClr val="FF0000"/>
                </a:solidFill>
              </a:rPr>
              <a:t>EXCEPT(var3, var5)</a:t>
            </a:r>
            <a:r>
              <a:rPr lang="en-US" sz="1600" b="1" dirty="0">
                <a:solidFill>
                  <a:srgbClr val="FF0000"/>
                </a:solidFill>
              </a:rPr>
              <a:t>)</a:t>
            </a:r>
            <a:r>
              <a:rPr lang="ru-RU" sz="1600" dirty="0"/>
              <a:t> </a:t>
            </a:r>
            <a:r>
              <a:rPr lang="en-US" sz="1600" dirty="0"/>
              <a:t>– </a:t>
            </a:r>
            <a:r>
              <a:rPr lang="ru-RU" sz="1600" dirty="0"/>
              <a:t>данная </a:t>
            </a:r>
            <a:r>
              <a:rPr lang="en-US" sz="1600" dirty="0"/>
              <a:t> </a:t>
            </a:r>
            <a:r>
              <a:rPr lang="ru-RU" sz="1600" dirty="0"/>
              <a:t>клауза задает список переменных, которые необходимо исключить из сохранения в контрольную точку</a:t>
            </a:r>
            <a:r>
              <a:rPr lang="en-US" sz="1600" dirty="0"/>
              <a:t>;</a:t>
            </a:r>
            <a:endParaRPr lang="ru-R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CHECKPOINT ( </a:t>
            </a:r>
            <a:r>
              <a:rPr lang="ru-RU" sz="1600" b="1" dirty="0">
                <a:solidFill>
                  <a:srgbClr val="FF0000"/>
                </a:solidFill>
              </a:rPr>
              <a:t>TYPE(ASYNC))</a:t>
            </a:r>
            <a:r>
              <a:rPr lang="ru-RU" sz="1600" dirty="0"/>
              <a:t> – данная клауза позволяет указать тип контрольной точки, например, асинхронная. Доступные значения – ASYNC, FLEXIBLE в терминах </a:t>
            </a:r>
            <a:r>
              <a:rPr lang="en-US" sz="1600" dirty="0"/>
              <a:t>DVMH</a:t>
            </a:r>
            <a:r>
              <a:rPr lang="ru-RU" sz="1600" dirty="0"/>
              <a:t>-модели. </a:t>
            </a:r>
            <a:r>
              <a:rPr lang="en-US" sz="1600" dirty="0"/>
              <a:t>(</a:t>
            </a:r>
            <a:r>
              <a:rPr lang="ru-RU" sz="1600" i="1" dirty="0"/>
              <a:t>На данный момент не реализовано</a:t>
            </a:r>
            <a:r>
              <a:rPr lang="en-US" sz="1600" i="1" dirty="0"/>
              <a:t>)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297736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46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Атрибуты файла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744544" y="814957"/>
            <a:ext cx="390637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Основные атрибуты файла — это «</a:t>
            </a:r>
            <a:r>
              <a:rPr lang="ru-RU" sz="1200" b="1" dirty="0"/>
              <a:t>тип»</a:t>
            </a:r>
            <a:r>
              <a:rPr lang="ru-RU" sz="1200" dirty="0"/>
              <a:t>, «</a:t>
            </a:r>
            <a:r>
              <a:rPr lang="ru-RU" sz="1200" b="1" dirty="0"/>
              <a:t>язык»</a:t>
            </a:r>
            <a:r>
              <a:rPr lang="ru-RU" sz="1200" dirty="0"/>
              <a:t>, «</a:t>
            </a:r>
            <a:r>
              <a:rPr lang="ru-RU" sz="1200" b="1" dirty="0"/>
              <a:t>стиль»</a:t>
            </a:r>
            <a:r>
              <a:rPr lang="ru-RU" sz="1200" dirty="0"/>
              <a:t>(для </a:t>
            </a:r>
            <a:r>
              <a:rPr lang="en-US" sz="1200" dirty="0"/>
              <a:t>Fortran)</a:t>
            </a:r>
            <a:r>
              <a:rPr lang="ru-RU" sz="1200" dirty="0"/>
              <a:t>. Они необходимы для корректного синтаксического разбора. Чтобы файлы в нем участвовали, требуется тип «программа». При первом открытии проекта атрибуты по умолчанию выставляются  визуализатором по расширениям файлов</a:t>
            </a:r>
            <a:r>
              <a:rPr lang="en-US" sz="1200" dirty="0"/>
              <a:t>: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b="1" dirty="0"/>
              <a:t>«</a:t>
            </a:r>
            <a:r>
              <a:rPr lang="en-US" sz="1200" b="1" dirty="0"/>
              <a:t>.f</a:t>
            </a:r>
            <a:r>
              <a:rPr lang="ru-RU" sz="1200" b="1" dirty="0"/>
              <a:t>»</a:t>
            </a:r>
            <a:r>
              <a:rPr lang="en-US" sz="1200" b="1" dirty="0"/>
              <a:t>, </a:t>
            </a:r>
            <a:r>
              <a:rPr lang="ru-RU" sz="1200" b="1" dirty="0"/>
              <a:t>«</a:t>
            </a:r>
            <a:r>
              <a:rPr lang="en-US" sz="1200" b="1" dirty="0"/>
              <a:t>.</a:t>
            </a:r>
            <a:r>
              <a:rPr lang="en-US" sz="1200" b="1" dirty="0" err="1"/>
              <a:t>fdv</a:t>
            </a:r>
            <a:r>
              <a:rPr lang="ru-RU" sz="1200" b="1" dirty="0"/>
              <a:t>»</a:t>
            </a:r>
            <a:r>
              <a:rPr lang="en-US" sz="1200" b="1" dirty="0"/>
              <a:t>, </a:t>
            </a:r>
            <a:r>
              <a:rPr lang="ru-RU" sz="1200" b="1" dirty="0"/>
              <a:t>«</a:t>
            </a:r>
            <a:r>
              <a:rPr lang="en-US" sz="1200" b="1" dirty="0"/>
              <a:t>.f77</a:t>
            </a:r>
            <a:r>
              <a:rPr lang="ru-RU" sz="1200" b="1" dirty="0"/>
              <a:t>»</a:t>
            </a:r>
            <a:r>
              <a:rPr lang="en-US" sz="1200" b="1" dirty="0"/>
              <a:t>, </a:t>
            </a:r>
            <a:r>
              <a:rPr lang="ru-RU" sz="1200" b="1" dirty="0"/>
              <a:t>«</a:t>
            </a:r>
            <a:r>
              <a:rPr lang="en-US" sz="1200" b="1" dirty="0"/>
              <a:t>.for</a:t>
            </a:r>
            <a:r>
              <a:rPr lang="ru-RU" sz="1200" b="1" dirty="0"/>
              <a:t>»</a:t>
            </a:r>
            <a:r>
              <a:rPr lang="en-US" sz="1200" b="1" dirty="0"/>
              <a:t> </a:t>
            </a:r>
            <a:r>
              <a:rPr lang="ru-RU" sz="1200" dirty="0"/>
              <a:t>—</a:t>
            </a:r>
            <a:r>
              <a:rPr lang="en-US" sz="1200" dirty="0"/>
              <a:t> </a:t>
            </a:r>
            <a:r>
              <a:rPr lang="ru-RU" sz="1200" dirty="0"/>
              <a:t>определятся как программа на языке </a:t>
            </a:r>
            <a:r>
              <a:rPr lang="en-US" sz="1200" dirty="0"/>
              <a:t>Fortran</a:t>
            </a:r>
            <a:r>
              <a:rPr lang="ru-RU" sz="1200" dirty="0"/>
              <a:t> в фиксированном формате</a:t>
            </a:r>
            <a:r>
              <a:rPr lang="en-US" sz="1200" dirty="0"/>
              <a:t>;</a:t>
            </a:r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b="1" dirty="0"/>
              <a:t>«</a:t>
            </a:r>
            <a:r>
              <a:rPr lang="en-US" sz="1200" b="1" dirty="0"/>
              <a:t>.f90</a:t>
            </a:r>
            <a:r>
              <a:rPr lang="ru-RU" sz="1200" b="1" dirty="0"/>
              <a:t>»</a:t>
            </a:r>
            <a:r>
              <a:rPr lang="en-US" sz="1200" b="1" dirty="0"/>
              <a:t> </a:t>
            </a:r>
            <a:r>
              <a:rPr lang="ru-RU" sz="1200" b="1" dirty="0"/>
              <a:t>—</a:t>
            </a:r>
            <a:r>
              <a:rPr lang="ru-RU" sz="1200" dirty="0"/>
              <a:t> программа на языке </a:t>
            </a:r>
            <a:r>
              <a:rPr lang="en-US" sz="1200" dirty="0"/>
              <a:t>Fortran</a:t>
            </a:r>
            <a:r>
              <a:rPr lang="ru-RU" sz="1200" dirty="0"/>
              <a:t> в свободном формате</a:t>
            </a:r>
            <a:r>
              <a:rPr lang="en-US" sz="1200" dirty="0"/>
              <a:t>;</a:t>
            </a:r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b="1" dirty="0"/>
              <a:t>«</a:t>
            </a:r>
            <a:r>
              <a:rPr lang="en-US" sz="1200" b="1" dirty="0"/>
              <a:t>.c</a:t>
            </a:r>
            <a:r>
              <a:rPr lang="ru-RU" sz="1200" b="1" dirty="0"/>
              <a:t>»</a:t>
            </a:r>
            <a:r>
              <a:rPr lang="en-US" sz="1200" b="1" dirty="0"/>
              <a:t>, </a:t>
            </a:r>
            <a:r>
              <a:rPr lang="ru-RU" sz="1200" b="1" dirty="0"/>
              <a:t>«</a:t>
            </a:r>
            <a:r>
              <a:rPr lang="en-US" sz="1200" b="1" dirty="0"/>
              <a:t>.cdv</a:t>
            </a:r>
            <a:r>
              <a:rPr lang="ru-RU" sz="1200" b="1" dirty="0"/>
              <a:t>»</a:t>
            </a:r>
            <a:r>
              <a:rPr lang="en-US" sz="1200" b="1" dirty="0"/>
              <a:t> </a:t>
            </a:r>
            <a:r>
              <a:rPr lang="ru-RU" sz="1200" b="1" dirty="0"/>
              <a:t>—</a:t>
            </a:r>
            <a:r>
              <a:rPr lang="en-US" sz="1200" dirty="0"/>
              <a:t> </a:t>
            </a:r>
            <a:r>
              <a:rPr lang="ru-RU" sz="1200" dirty="0"/>
              <a:t>программа на языке С</a:t>
            </a:r>
            <a:r>
              <a:rPr lang="en-US" sz="1200" dirty="0"/>
              <a:t>;</a:t>
            </a:r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b="1" dirty="0"/>
              <a:t>«</a:t>
            </a:r>
            <a:r>
              <a:rPr lang="en-US" sz="1200" b="1" dirty="0"/>
              <a:t>.</a:t>
            </a:r>
            <a:r>
              <a:rPr lang="en-US" sz="1200" b="1" dirty="0" err="1"/>
              <a:t>cpp</a:t>
            </a:r>
            <a:r>
              <a:rPr lang="ru-RU" sz="1200" b="1" dirty="0"/>
              <a:t>»</a:t>
            </a:r>
            <a:r>
              <a:rPr lang="en-US" sz="1200" b="1" dirty="0"/>
              <a:t> </a:t>
            </a:r>
            <a:r>
              <a:rPr lang="ru-RU" sz="1200" b="1" dirty="0"/>
              <a:t>—</a:t>
            </a:r>
            <a:r>
              <a:rPr lang="en-US" sz="1200" dirty="0"/>
              <a:t> </a:t>
            </a:r>
            <a:r>
              <a:rPr lang="ru-RU" sz="1200" dirty="0"/>
              <a:t>программа на языке </a:t>
            </a:r>
            <a:r>
              <a:rPr lang="en-US" sz="1200" dirty="0"/>
              <a:t>C++;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b="1" dirty="0"/>
              <a:t>«</a:t>
            </a:r>
            <a:r>
              <a:rPr lang="en-US" sz="1200" b="1" dirty="0"/>
              <a:t>.h</a:t>
            </a:r>
            <a:r>
              <a:rPr lang="ru-RU" sz="1200" b="1" dirty="0"/>
              <a:t>»</a:t>
            </a:r>
            <a:r>
              <a:rPr lang="en-US" sz="1200" b="1" dirty="0"/>
              <a:t> </a:t>
            </a:r>
            <a:r>
              <a:rPr lang="ru-RU" sz="1200" dirty="0"/>
              <a:t>—</a:t>
            </a:r>
            <a:r>
              <a:rPr lang="en-US" sz="1200" dirty="0"/>
              <a:t> </a:t>
            </a:r>
            <a:r>
              <a:rPr lang="ru-RU" sz="1200" dirty="0"/>
              <a:t>заголовочный файл</a:t>
            </a:r>
            <a:r>
              <a:rPr lang="en-US" sz="1200" dirty="0"/>
              <a:t>;</a:t>
            </a:r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b="1" dirty="0"/>
              <a:t>«</a:t>
            </a:r>
            <a:r>
              <a:rPr lang="en-US" sz="1200" b="1" dirty="0"/>
              <a:t>.</a:t>
            </a:r>
            <a:r>
              <a:rPr lang="en-US" sz="1200" b="1" dirty="0" err="1"/>
              <a:t>fh</a:t>
            </a:r>
            <a:r>
              <a:rPr lang="ru-RU" sz="1200" b="1" dirty="0"/>
              <a:t>»</a:t>
            </a:r>
            <a:r>
              <a:rPr lang="en-US" sz="1200" b="1" dirty="0"/>
              <a:t> </a:t>
            </a:r>
            <a:r>
              <a:rPr lang="ru-RU" sz="1200" dirty="0"/>
              <a:t>—</a:t>
            </a:r>
            <a:r>
              <a:rPr lang="en-US" sz="1200" dirty="0"/>
              <a:t> </a:t>
            </a:r>
            <a:r>
              <a:rPr lang="ru-RU" sz="1200" dirty="0"/>
              <a:t>заголовочный файл на языке </a:t>
            </a:r>
            <a:r>
              <a:rPr lang="en-US" sz="1200" dirty="0"/>
              <a:t>Fortran;</a:t>
            </a:r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FF0000"/>
                </a:solidFill>
              </a:rPr>
              <a:t>«</a:t>
            </a:r>
            <a:r>
              <a:rPr lang="en-US" sz="1200" b="1" dirty="0">
                <a:solidFill>
                  <a:srgbClr val="FF0000"/>
                </a:solidFill>
              </a:rPr>
              <a:t>.o</a:t>
            </a:r>
            <a:r>
              <a:rPr lang="ru-RU" sz="1200" b="1" dirty="0">
                <a:solidFill>
                  <a:srgbClr val="FF0000"/>
                </a:solidFill>
              </a:rPr>
              <a:t>»</a:t>
            </a:r>
            <a:r>
              <a:rPr lang="en-US" sz="1200" b="1" dirty="0">
                <a:solidFill>
                  <a:srgbClr val="FF0000"/>
                </a:solidFill>
              </a:rPr>
              <a:t>, </a:t>
            </a:r>
            <a:r>
              <a:rPr lang="ru-RU" sz="1200" b="1" dirty="0">
                <a:solidFill>
                  <a:srgbClr val="FF0000"/>
                </a:solidFill>
              </a:rPr>
              <a:t>«</a:t>
            </a:r>
            <a:r>
              <a:rPr lang="en-US" sz="1200" b="1" dirty="0">
                <a:solidFill>
                  <a:srgbClr val="FF0000"/>
                </a:solidFill>
              </a:rPr>
              <a:t>.</a:t>
            </a:r>
            <a:r>
              <a:rPr lang="en-US" sz="1200" b="1" dirty="0" err="1">
                <a:solidFill>
                  <a:srgbClr val="FF0000"/>
                </a:solidFill>
              </a:rPr>
              <a:t>gcda</a:t>
            </a:r>
            <a:r>
              <a:rPr lang="ru-RU" sz="1200" b="1" dirty="0">
                <a:solidFill>
                  <a:srgbClr val="FF0000"/>
                </a:solidFill>
              </a:rPr>
              <a:t>»</a:t>
            </a:r>
            <a:r>
              <a:rPr lang="en-US" sz="1200" b="1" dirty="0">
                <a:solidFill>
                  <a:srgbClr val="FF0000"/>
                </a:solidFill>
              </a:rPr>
              <a:t>, </a:t>
            </a:r>
            <a:r>
              <a:rPr lang="ru-RU" sz="1200" b="1" dirty="0">
                <a:solidFill>
                  <a:srgbClr val="FF0000"/>
                </a:solidFill>
              </a:rPr>
              <a:t>«</a:t>
            </a:r>
            <a:r>
              <a:rPr lang="en-US" sz="1200" b="1" dirty="0">
                <a:solidFill>
                  <a:srgbClr val="FF0000"/>
                </a:solidFill>
              </a:rPr>
              <a:t>.</a:t>
            </a:r>
            <a:r>
              <a:rPr lang="en-US" sz="1200" b="1" dirty="0" err="1">
                <a:solidFill>
                  <a:srgbClr val="FF0000"/>
                </a:solidFill>
              </a:rPr>
              <a:t>gcno</a:t>
            </a:r>
            <a:r>
              <a:rPr lang="ru-RU" sz="1200" b="1" dirty="0">
                <a:solidFill>
                  <a:srgbClr val="FF0000"/>
                </a:solidFill>
              </a:rPr>
              <a:t>»</a:t>
            </a:r>
            <a:r>
              <a:rPr lang="en-US" sz="1200" b="1" dirty="0">
                <a:solidFill>
                  <a:srgbClr val="FF0000"/>
                </a:solidFill>
              </a:rPr>
              <a:t>, </a:t>
            </a:r>
            <a:r>
              <a:rPr lang="ru-RU" sz="1200" b="1" dirty="0">
                <a:solidFill>
                  <a:srgbClr val="FF0000"/>
                </a:solidFill>
              </a:rPr>
              <a:t>«.</a:t>
            </a:r>
            <a:r>
              <a:rPr lang="en-US" sz="1200" b="1" dirty="0" err="1">
                <a:solidFill>
                  <a:srgbClr val="FF0000"/>
                </a:solidFill>
              </a:rPr>
              <a:t>gcov</a:t>
            </a:r>
            <a:r>
              <a:rPr lang="ru-RU" sz="1200" b="1" dirty="0">
                <a:solidFill>
                  <a:srgbClr val="FF0000"/>
                </a:solidFill>
              </a:rPr>
              <a:t>»</a:t>
            </a:r>
            <a:r>
              <a:rPr lang="en-US" sz="1200" b="1" dirty="0">
                <a:solidFill>
                  <a:srgbClr val="FF0000"/>
                </a:solidFill>
              </a:rPr>
              <a:t>, </a:t>
            </a:r>
            <a:r>
              <a:rPr lang="ru-RU" sz="1200" b="1" dirty="0">
                <a:solidFill>
                  <a:srgbClr val="FF0000"/>
                </a:solidFill>
              </a:rPr>
              <a:t>«.</a:t>
            </a:r>
            <a:r>
              <a:rPr lang="en-US" sz="1200" b="1" dirty="0">
                <a:solidFill>
                  <a:srgbClr val="FF0000"/>
                </a:solidFill>
              </a:rPr>
              <a:t>exe</a:t>
            </a:r>
            <a:r>
              <a:rPr lang="ru-RU" sz="1200" b="1" dirty="0">
                <a:solidFill>
                  <a:srgbClr val="FF0000"/>
                </a:solidFill>
              </a:rPr>
              <a:t>»</a:t>
            </a:r>
            <a:r>
              <a:rPr lang="en-US" sz="1200" b="1" dirty="0">
                <a:solidFill>
                  <a:srgbClr val="FF0000"/>
                </a:solidFill>
              </a:rPr>
              <a:t>, </a:t>
            </a:r>
            <a:r>
              <a:rPr lang="ru-RU" sz="1200" b="1" dirty="0">
                <a:solidFill>
                  <a:srgbClr val="FF0000"/>
                </a:solidFill>
              </a:rPr>
              <a:t>«.</a:t>
            </a:r>
            <a:r>
              <a:rPr lang="en-US" sz="1200" b="1" dirty="0">
                <a:solidFill>
                  <a:srgbClr val="FF0000"/>
                </a:solidFill>
              </a:rPr>
              <a:t>pdf</a:t>
            </a:r>
            <a:r>
              <a:rPr lang="ru-RU" sz="1200" b="1" dirty="0">
                <a:solidFill>
                  <a:srgbClr val="FF0000"/>
                </a:solidFill>
              </a:rPr>
              <a:t>», </a:t>
            </a:r>
            <a:r>
              <a:rPr lang="ru-RU" sz="1200" dirty="0">
                <a:solidFill>
                  <a:srgbClr val="FF0000"/>
                </a:solidFill>
              </a:rPr>
              <a:t>файлы </a:t>
            </a:r>
            <a:r>
              <a:rPr lang="ru-RU" sz="1200" b="1" dirty="0">
                <a:solidFill>
                  <a:srgbClr val="FF0000"/>
                </a:solidFill>
              </a:rPr>
              <a:t>без расширения</a:t>
            </a:r>
            <a:r>
              <a:rPr lang="ru-RU" sz="1200" dirty="0">
                <a:solidFill>
                  <a:srgbClr val="FF0000"/>
                </a:solidFill>
              </a:rPr>
              <a:t>, и имена которых содержат </a:t>
            </a:r>
            <a:r>
              <a:rPr lang="ru-RU" sz="1200" b="1" dirty="0">
                <a:solidFill>
                  <a:srgbClr val="FF0000"/>
                </a:solidFill>
              </a:rPr>
              <a:t>только цифры</a:t>
            </a:r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ru-RU" sz="1200" b="1" dirty="0">
                <a:solidFill>
                  <a:srgbClr val="FF0000"/>
                </a:solidFill>
              </a:rPr>
              <a:t>—</a:t>
            </a:r>
            <a:r>
              <a:rPr lang="ru-RU" sz="1200" dirty="0">
                <a:solidFill>
                  <a:srgbClr val="FF0000"/>
                </a:solidFill>
              </a:rPr>
              <a:t> полностью игнорируются визуализатором</a:t>
            </a:r>
            <a:r>
              <a:rPr lang="en-US" sz="1200" dirty="0">
                <a:solidFill>
                  <a:srgbClr val="FF0000"/>
                </a:solidFill>
              </a:rPr>
              <a:t>;</a:t>
            </a:r>
            <a:endParaRPr lang="ru-RU" sz="12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FF0000"/>
              </a:solidFill>
            </a:endParaRPr>
          </a:p>
          <a:p>
            <a:r>
              <a:rPr lang="ru-RU" sz="1200" dirty="0"/>
              <a:t>Важно. </a:t>
            </a:r>
            <a:r>
              <a:rPr lang="ru-RU" sz="1200" b="1" dirty="0"/>
              <a:t>Чтобы изменить атрибуты файла, следует сначала открыть его</a:t>
            </a:r>
            <a:r>
              <a:rPr lang="ru-RU" sz="1200" dirty="0"/>
              <a:t>, то есть дважды щелкнуть по нему левой клавишей мыши два раза в дереве файлов, а затем войти в </a:t>
            </a:r>
            <a:r>
              <a:rPr lang="ru-RU" sz="1200" b="1" dirty="0"/>
              <a:t>«меню атрибутов файла»</a:t>
            </a:r>
            <a:r>
              <a:rPr lang="en-US" sz="1200" dirty="0"/>
              <a:t>.</a:t>
            </a:r>
            <a:endParaRPr lang="ru-RU" sz="1200" b="1" dirty="0"/>
          </a:p>
          <a:p>
            <a:r>
              <a:rPr lang="ru-RU" sz="1200" dirty="0"/>
              <a:t>Во избежание неоднозначностей, следует по возможности, </a:t>
            </a:r>
            <a:r>
              <a:rPr lang="ru-RU" sz="1200" u="sng" dirty="0"/>
              <a:t>избегать наличия в проекте файлов с одинаковыми именами, но разными расширениями.</a:t>
            </a:r>
            <a:endParaRPr lang="ru-RU" sz="1600" u="sng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6" y="814957"/>
            <a:ext cx="6936952" cy="516732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836160" y="2228427"/>
            <a:ext cx="230293" cy="22352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305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47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solidFill>
                  <a:prstClr val="black"/>
                </a:solidFill>
                <a:latin typeface="Calibri Light"/>
                <a:ea typeface="+mj-ea"/>
                <a:cs typeface="+mj-cs"/>
              </a:rPr>
              <a:t>Атрибуты файла</a:t>
            </a:r>
            <a:endParaRPr lang="ru-RU" sz="2800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165778" y="919884"/>
            <a:ext cx="3039035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Прочие файлы считаются «</a:t>
            </a:r>
            <a:r>
              <a:rPr lang="ru-RU" sz="1400" b="1" dirty="0"/>
              <a:t>исключенными из рассмотрения» </a:t>
            </a:r>
            <a:r>
              <a:rPr lang="ru-RU" sz="1400" dirty="0"/>
              <a:t>— они отображаются в дереве файлов со специальной пометкой, но не учитываются системой при анализах</a:t>
            </a:r>
            <a:r>
              <a:rPr lang="ru-RU" sz="1400" b="1" dirty="0"/>
              <a:t>.</a:t>
            </a:r>
          </a:p>
          <a:p>
            <a:r>
              <a:rPr lang="ru-RU" sz="1400" b="1" dirty="0"/>
              <a:t> </a:t>
            </a:r>
          </a:p>
          <a:p>
            <a:r>
              <a:rPr lang="ru-RU" sz="1400" dirty="0"/>
              <a:t>В эту же категорию попадают файлы с именем «</a:t>
            </a:r>
            <a:r>
              <a:rPr lang="en-US" sz="1400" b="1" dirty="0"/>
              <a:t>MAKEFILE</a:t>
            </a:r>
            <a:r>
              <a:rPr lang="ru-RU" sz="1400" b="1" dirty="0"/>
              <a:t>»</a:t>
            </a:r>
            <a:r>
              <a:rPr lang="en-US" sz="1400" dirty="0"/>
              <a:t> </a:t>
            </a:r>
            <a:r>
              <a:rPr lang="ru-RU" sz="1400" dirty="0"/>
              <a:t>независимо от регистра.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Исключить/включить в рассмотрение можно любой файл, с помощью ПКМ, или горячих клавиш </a:t>
            </a:r>
            <a:r>
              <a:rPr lang="ru-RU" sz="1400" b="1" dirty="0"/>
              <a:t>-</a:t>
            </a:r>
            <a:r>
              <a:rPr lang="ru-RU" sz="1400" dirty="0"/>
              <a:t>/</a:t>
            </a:r>
            <a:r>
              <a:rPr lang="ru-RU" sz="1400" b="1" dirty="0"/>
              <a:t>+</a:t>
            </a:r>
            <a:r>
              <a:rPr lang="ru-RU" sz="1400" dirty="0"/>
              <a:t> соответственно.</a:t>
            </a:r>
          </a:p>
          <a:p>
            <a:endParaRPr lang="ru-RU" sz="1400" dirty="0"/>
          </a:p>
          <a:p>
            <a:r>
              <a:rPr lang="ru-RU" sz="1400" dirty="0"/>
              <a:t>Файлы типа «</a:t>
            </a:r>
            <a:r>
              <a:rPr lang="ru-RU" sz="1400" b="1" dirty="0"/>
              <a:t>Данные»</a:t>
            </a:r>
            <a:r>
              <a:rPr lang="ru-RU" sz="1400" dirty="0"/>
              <a:t> могут содержать данные, считываемые при работе программы. Такие файлы будут скопированы на целевую машину </a:t>
            </a:r>
            <a:r>
              <a:rPr lang="ru-RU" sz="1400" b="1" dirty="0"/>
              <a:t>при компиляции</a:t>
            </a:r>
            <a:r>
              <a:rPr lang="ru-RU" sz="1400" dirty="0"/>
              <a:t>, независимо от расширения, в анализе кода так же не участвуют.</a:t>
            </a:r>
            <a:endParaRPr lang="ru-RU" sz="1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1" y="928939"/>
            <a:ext cx="7470986" cy="519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297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48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Меню настроек системы </a:t>
            </a:r>
            <a:r>
              <a:rPr lang="en-US" sz="3600" dirty="0">
                <a:latin typeface="+mj-lt"/>
              </a:rPr>
              <a:t>SAPFOR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8105341" y="797629"/>
            <a:ext cx="37464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После добавления кода в проект, можно приступать к запуску необходимых проходов или анализаторов.</a:t>
            </a:r>
          </a:p>
          <a:p>
            <a:r>
              <a:rPr lang="ru-RU" sz="1400" dirty="0"/>
              <a:t>Также можно настроить систему </a:t>
            </a:r>
            <a:r>
              <a:rPr lang="en-US" sz="1400" dirty="0"/>
              <a:t>SAPFOR </a:t>
            </a:r>
            <a:r>
              <a:rPr lang="ru-RU" sz="1400" dirty="0"/>
              <a:t>через меню «</a:t>
            </a:r>
            <a:r>
              <a:rPr lang="ru-RU" sz="1400" b="1" dirty="0"/>
              <a:t>Опции </a:t>
            </a:r>
            <a:r>
              <a:rPr lang="en-US" sz="1400" b="1" dirty="0"/>
              <a:t>SAPFOR</a:t>
            </a:r>
            <a:r>
              <a:rPr lang="ru-RU" sz="1400" b="1" dirty="0"/>
              <a:t>»</a:t>
            </a:r>
            <a:r>
              <a:rPr lang="ru-RU" sz="1400" dirty="0"/>
              <a:t>. В данном разделе можно включать или отключать некоторые оптимизации, управлять языком выдаваемых сообщений, выходным стилем программы и т.д.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35" y="817325"/>
            <a:ext cx="7395089" cy="530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2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66" y="1593542"/>
            <a:ext cx="5749311" cy="461321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406" y="1598794"/>
            <a:ext cx="5646909" cy="43056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4|</a:t>
            </a:r>
            <a:r>
              <a:rPr lang="ru-RU" sz="1467" dirty="0">
                <a:solidFill>
                  <a:schemeClr val="tx1"/>
                </a:solidFill>
              </a:rPr>
              <a:t> 116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72331" y="1128515"/>
            <a:ext cx="278430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133" dirty="0">
                <a:solidFill>
                  <a:schemeClr val="bg1"/>
                </a:solidFill>
              </a:rPr>
              <a:t>Удобство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Требования к установке(ОС </a:t>
            </a:r>
            <a:r>
              <a:rPr lang="en-US" sz="3600" dirty="0">
                <a:latin typeface="+mj-lt"/>
              </a:rPr>
              <a:t>Windows)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2886" y="712150"/>
            <a:ext cx="11750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Если соответствующая версия </a:t>
            </a:r>
            <a:r>
              <a:rPr lang="en-US" dirty="0"/>
              <a:t>Java </a:t>
            </a:r>
            <a:r>
              <a:rPr lang="ru-RU" dirty="0"/>
              <a:t>уже установлена, но не видима из командной строки, следует дописать </a:t>
            </a:r>
            <a:r>
              <a:rPr lang="ru-RU" b="1" dirty="0"/>
              <a:t>в конец </a:t>
            </a:r>
            <a:r>
              <a:rPr lang="ru-RU" dirty="0"/>
              <a:t>системной переменной «</a:t>
            </a:r>
            <a:r>
              <a:rPr lang="en-US" b="1" dirty="0"/>
              <a:t>PATH</a:t>
            </a:r>
            <a:r>
              <a:rPr lang="ru-RU" b="1" dirty="0"/>
              <a:t>»</a:t>
            </a:r>
            <a:r>
              <a:rPr lang="en-US" dirty="0"/>
              <a:t> </a:t>
            </a:r>
            <a:r>
              <a:rPr lang="ru-RU" dirty="0"/>
              <a:t>путь к месту установки </a:t>
            </a:r>
            <a:r>
              <a:rPr lang="en-US" dirty="0"/>
              <a:t>JRE</a:t>
            </a:r>
            <a:r>
              <a:rPr lang="ru-RU" dirty="0"/>
              <a:t>. По умолчанию это</a:t>
            </a:r>
            <a:r>
              <a:rPr lang="en-US" dirty="0"/>
              <a:t>: </a:t>
            </a:r>
            <a:r>
              <a:rPr lang="ru-RU" dirty="0"/>
              <a:t>«</a:t>
            </a:r>
            <a:r>
              <a:rPr lang="fr-FR" b="1" dirty="0"/>
              <a:t>C:\Program Files (x86)\Common Files\Oracle\Java\javapath</a:t>
            </a:r>
            <a:r>
              <a:rPr lang="ru-RU" b="1" dirty="0"/>
              <a:t>»</a:t>
            </a:r>
            <a:r>
              <a:rPr lang="ru-RU" dirty="0"/>
              <a:t>. После изменения переменной окружения следует </a:t>
            </a:r>
            <a:r>
              <a:rPr lang="ru-RU" b="1" dirty="0"/>
              <a:t>перезагрузить компьютер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4794465" y="5297557"/>
            <a:ext cx="1139199" cy="19360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8696960" y="2915527"/>
            <a:ext cx="3367355" cy="230761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8313917" y="4939309"/>
            <a:ext cx="646797" cy="207403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587223" y="3146288"/>
            <a:ext cx="1708720" cy="31252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4401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69" y="751778"/>
            <a:ext cx="7493909" cy="55422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4</a:t>
            </a:r>
            <a:r>
              <a:rPr lang="ru-RU" sz="1467" dirty="0">
                <a:solidFill>
                  <a:schemeClr val="tx1"/>
                </a:solidFill>
              </a:rPr>
              <a:t>9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Основные вкладки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D345A681-2F36-4AF3-9119-7F52D26052B9}"/>
              </a:ext>
            </a:extLst>
          </p:cNvPr>
          <p:cNvSpPr/>
          <p:nvPr/>
        </p:nvSpPr>
        <p:spPr>
          <a:xfrm>
            <a:off x="565555" y="1981843"/>
            <a:ext cx="3681326" cy="249025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345A681-2F36-4AF3-9119-7F52D26052B9}"/>
              </a:ext>
            </a:extLst>
          </p:cNvPr>
          <p:cNvSpPr/>
          <p:nvPr/>
        </p:nvSpPr>
        <p:spPr>
          <a:xfrm>
            <a:off x="5653348" y="2191610"/>
            <a:ext cx="1878599" cy="402577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8027093" y="676596"/>
            <a:ext cx="274050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Вкладки позволяют переключаться между соответствующей информацией в проекте после выполнения соответствующих анализов. </a:t>
            </a:r>
          </a:p>
          <a:p>
            <a:endParaRPr lang="ru-RU" sz="1400" dirty="0"/>
          </a:p>
          <a:p>
            <a:r>
              <a:rPr lang="ru-RU" sz="1400" dirty="0"/>
              <a:t>Во вкладке «</a:t>
            </a:r>
            <a:r>
              <a:rPr lang="ru-RU" sz="1400" b="1" dirty="0"/>
              <a:t>Журнал»</a:t>
            </a:r>
            <a:r>
              <a:rPr lang="ru-RU" sz="1400" dirty="0"/>
              <a:t>  отображается техническая информация о выполнении тех или иных проходов анализа и преобразования, предназначенная, в основном, для отладки в случае отправки отчета через «</a:t>
            </a:r>
            <a:r>
              <a:rPr lang="ru-RU" sz="1400" b="1" dirty="0"/>
              <a:t>Обратную связь»</a:t>
            </a:r>
            <a:r>
              <a:rPr lang="ru-RU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79293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50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Анализаторы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845417" y="744173"/>
            <a:ext cx="344508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Анализаторы проекта предназначены для анализа кода проекта, и отображения возможных проблем, препятствующих его распараллеливанию.</a:t>
            </a:r>
          </a:p>
          <a:p>
            <a:r>
              <a:rPr lang="ru-RU" sz="1400" dirty="0"/>
              <a:t>  </a:t>
            </a:r>
          </a:p>
          <a:p>
            <a:r>
              <a:rPr lang="ru-RU" sz="1400" dirty="0"/>
              <a:t>В меню «</a:t>
            </a:r>
            <a:r>
              <a:rPr lang="ru-RU" sz="1400" b="1" dirty="0"/>
              <a:t>Анализаторы»</a:t>
            </a:r>
            <a:r>
              <a:rPr lang="ru-RU" sz="1400" dirty="0"/>
              <a:t> можно выбрать интересующий проход. </a:t>
            </a:r>
          </a:p>
          <a:p>
            <a:r>
              <a:rPr lang="ru-RU" sz="1400" dirty="0"/>
              <a:t>Основной проход, который необходим для распараллеливания программы —«</a:t>
            </a:r>
            <a:r>
              <a:rPr lang="ru-RU" sz="1400" b="1" dirty="0"/>
              <a:t>Распределение данных»</a:t>
            </a:r>
            <a:r>
              <a:rPr lang="ru-RU" sz="1400" dirty="0"/>
              <a:t>. Некоторые проходы требуют выполнения других проходов, которые будут запущены автоматически. Например, при запуске любого прохода, выполняется сначала «</a:t>
            </a:r>
            <a:r>
              <a:rPr lang="ru-RU" sz="1400" b="1" dirty="0"/>
              <a:t>Синтаксический анализ»</a:t>
            </a:r>
            <a:r>
              <a:rPr lang="ru-RU" sz="1400" dirty="0"/>
              <a:t>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33" y="817325"/>
            <a:ext cx="7183871" cy="5332862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571477" y="1266832"/>
            <a:ext cx="830604" cy="291035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7589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6" y="817325"/>
            <a:ext cx="7041751" cy="53768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51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Отображение результатов анализов.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7778337-8547-44CC-9CAC-1723CD276337}"/>
              </a:ext>
            </a:extLst>
          </p:cNvPr>
          <p:cNvSpPr/>
          <p:nvPr/>
        </p:nvSpPr>
        <p:spPr>
          <a:xfrm>
            <a:off x="673545" y="1986002"/>
            <a:ext cx="1663255" cy="195011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1AAC79EC-6F3B-4FE6-9168-930AADD8C0B4}"/>
              </a:ext>
            </a:extLst>
          </p:cNvPr>
          <p:cNvSpPr/>
          <p:nvPr/>
        </p:nvSpPr>
        <p:spPr>
          <a:xfrm>
            <a:off x="5672100" y="1986002"/>
            <a:ext cx="1588913" cy="33047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1AAC79EC-6F3B-4FE6-9168-930AADD8C0B4}"/>
              </a:ext>
            </a:extLst>
          </p:cNvPr>
          <p:cNvSpPr/>
          <p:nvPr/>
        </p:nvSpPr>
        <p:spPr>
          <a:xfrm>
            <a:off x="646981" y="1811846"/>
            <a:ext cx="2949660" cy="17415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849343" y="855916"/>
            <a:ext cx="3300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После выполнения прохода можно видеть результаты в соответствующих вкладках, если проход был выполнен без ошибок. </a:t>
            </a:r>
          </a:p>
        </p:txBody>
      </p:sp>
    </p:spTree>
    <p:extLst>
      <p:ext uri="{BB962C8B-B14F-4D97-AF65-F5344CB8AC3E}">
        <p14:creationId xmlns:p14="http://schemas.microsoft.com/office/powerpoint/2010/main" val="39057300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81" y="824642"/>
            <a:ext cx="7153076" cy="52546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5</a:t>
            </a:r>
            <a:r>
              <a:rPr lang="en-US" sz="1467" dirty="0">
                <a:solidFill>
                  <a:schemeClr val="tx1"/>
                </a:solidFill>
              </a:rPr>
              <a:t>2|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Синтаксический анализ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845417" y="744173"/>
            <a:ext cx="34450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«Синтаксический анализ»</a:t>
            </a:r>
            <a:r>
              <a:rPr lang="en-US" sz="1200" b="1" dirty="0"/>
              <a:t>: </a:t>
            </a:r>
            <a:r>
              <a:rPr lang="ru-RU" sz="1200" dirty="0"/>
              <a:t>выполняет синтаксический разбор файлов кода проекта средствами системы </a:t>
            </a:r>
            <a:r>
              <a:rPr lang="en-US" sz="1200" dirty="0"/>
              <a:t>SAPFOR</a:t>
            </a:r>
            <a:r>
              <a:rPr lang="ru-RU" sz="1200" dirty="0"/>
              <a:t>. В текущей версии системы поддерживается только язык </a:t>
            </a:r>
            <a:r>
              <a:rPr lang="en-US" sz="1200" dirty="0"/>
              <a:t>Fortran</a:t>
            </a:r>
            <a:r>
              <a:rPr lang="ru-RU" sz="1200" dirty="0"/>
              <a:t>, прочие файлы кода будут игнорироваться. SAPFOR не гарантирует обнаружения всех возможных синтаксических ошибок, поэтому рекомендуется выполнять предварительную компиляцию файлов проекта. Для этого необходимо установить </a:t>
            </a:r>
            <a:r>
              <a:rPr lang="ru-RU" sz="1200" dirty="0" err="1">
                <a:hlinkClick r:id="rId4" action="ppaction://hlinksldjump"/>
              </a:rPr>
              <a:t>MinGW</a:t>
            </a:r>
            <a:r>
              <a:rPr lang="ru-RU" sz="1200" dirty="0"/>
              <a:t> и признак «</a:t>
            </a:r>
            <a:r>
              <a:rPr lang="ru-RU" sz="1200" b="1" dirty="0"/>
              <a:t>предварительной компиляции»</a:t>
            </a:r>
            <a:r>
              <a:rPr lang="ru-RU" sz="1200" dirty="0"/>
              <a:t> в опциях системы S</a:t>
            </a:r>
            <a:r>
              <a:rPr lang="en-US" sz="1200" dirty="0"/>
              <a:t>APFOR</a:t>
            </a:r>
            <a:r>
              <a:rPr lang="en-US" sz="1200" b="1" dirty="0"/>
              <a:t>;</a:t>
            </a:r>
            <a:endParaRPr lang="ru-RU" sz="1200" b="1" dirty="0"/>
          </a:p>
          <a:p>
            <a:r>
              <a:rPr lang="ru-RU" sz="1200" dirty="0"/>
              <a:t>В случае успешного синтаксического анализа файлы в дереве файлов проекта, помечаются зелеными галочками.</a:t>
            </a:r>
            <a:endParaRPr lang="ru-RU" sz="11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571476" y="1530097"/>
            <a:ext cx="1952268" cy="195072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6136272" y="3059814"/>
            <a:ext cx="551040" cy="146682"/>
          </a:xfrm>
          <a:prstGeom prst="rect">
            <a:avLst/>
          </a:prstGeom>
          <a:noFill/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5936" y="1571697"/>
            <a:ext cx="4760336" cy="39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040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21" y="817325"/>
            <a:ext cx="7116110" cy="51811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5</a:t>
            </a:r>
            <a:r>
              <a:rPr lang="en-US" sz="1467" dirty="0">
                <a:solidFill>
                  <a:schemeClr val="tx1"/>
                </a:solidFill>
              </a:rPr>
              <a:t>3|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Синтаксический анализ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739480" y="817325"/>
            <a:ext cx="344508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В случае наличия примечаний, предупреждений, или сообщений об ошибках системой </a:t>
            </a:r>
            <a:r>
              <a:rPr lang="en-US" sz="1200" dirty="0"/>
              <a:t>SAPFOR</a:t>
            </a:r>
            <a:r>
              <a:rPr lang="ru-RU" sz="1200" dirty="0"/>
              <a:t> при применении синтаксического или других анализаторов, в дереве файлов файлы помечаются иконками, в приоритете серьезности сообщений. </a:t>
            </a:r>
          </a:p>
          <a:p>
            <a:endParaRPr lang="ru-RU" sz="1200" dirty="0"/>
          </a:p>
          <a:p>
            <a:r>
              <a:rPr lang="ru-RU" sz="1100" b="1" dirty="0"/>
              <a:t>«Ошибки» </a:t>
            </a:r>
            <a:r>
              <a:rPr lang="en-US" sz="1100" dirty="0"/>
              <a:t>&gt; </a:t>
            </a:r>
            <a:r>
              <a:rPr lang="ru-RU" sz="1100" b="1" dirty="0"/>
              <a:t>«Предупреждения» </a:t>
            </a:r>
            <a:r>
              <a:rPr lang="en-US" sz="1100" dirty="0"/>
              <a:t>&gt; </a:t>
            </a:r>
            <a:r>
              <a:rPr lang="ru-RU" sz="1100" b="1" dirty="0"/>
              <a:t>«Примечания»</a:t>
            </a:r>
            <a:r>
              <a:rPr lang="ru-RU" sz="1100" dirty="0"/>
              <a:t>.  </a:t>
            </a:r>
          </a:p>
          <a:p>
            <a:endParaRPr lang="ru-RU" sz="1100" dirty="0"/>
          </a:p>
          <a:p>
            <a:r>
              <a:rPr lang="ru-RU" sz="1100" dirty="0"/>
              <a:t>При нажатии на сообщение, в редакторе кода будет отображена соответствующая ему строка.</a:t>
            </a:r>
          </a:p>
          <a:p>
            <a:endParaRPr lang="ru-RU" sz="1200" dirty="0"/>
          </a:p>
          <a:p>
            <a:r>
              <a:rPr lang="ru-RU" sz="1200" dirty="0"/>
              <a:t>Если включена предварительная компиляция,  журнал сообщений компилятора на локальной машине, находятся во вкладке </a:t>
            </a:r>
            <a:r>
              <a:rPr lang="ru-RU" sz="1200" b="1" dirty="0"/>
              <a:t>«Компиляция»</a:t>
            </a:r>
            <a:r>
              <a:rPr lang="ru-RU" sz="1200" dirty="0"/>
              <a:t>.</a:t>
            </a:r>
            <a:endParaRPr lang="ru-RU" sz="11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644628" y="4895088"/>
            <a:ext cx="5122188" cy="100583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6089904" y="3059814"/>
            <a:ext cx="597408" cy="140586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644628" y="4696414"/>
            <a:ext cx="4311420" cy="198673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1456944" y="2919228"/>
            <a:ext cx="4242816" cy="140586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7" y="1535835"/>
            <a:ext cx="6701052" cy="4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760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791327"/>
            <a:ext cx="7400877" cy="54414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5</a:t>
            </a:r>
            <a:r>
              <a:rPr lang="en-US" sz="1467" dirty="0">
                <a:solidFill>
                  <a:schemeClr val="tx1"/>
                </a:solidFill>
              </a:rPr>
              <a:t>4|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Метрика кода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739480" y="817325"/>
            <a:ext cx="344508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«Метрика кода»</a:t>
            </a:r>
            <a:r>
              <a:rPr lang="en-US" sz="1200" b="1" dirty="0"/>
              <a:t>: </a:t>
            </a:r>
            <a:r>
              <a:rPr lang="ru-RU" sz="1200" dirty="0"/>
              <a:t>Анализатор, предоставляющий информацию об общем количестве строк кода проекта. Его результаты находятся во вкладке </a:t>
            </a:r>
            <a:r>
              <a:rPr lang="ru-RU" sz="1200" b="1" dirty="0"/>
              <a:t>«Анализ»</a:t>
            </a:r>
            <a:r>
              <a:rPr lang="ru-RU" sz="1200" dirty="0"/>
              <a:t>.</a:t>
            </a:r>
            <a:r>
              <a:rPr lang="ru-RU" sz="1200" b="1" dirty="0"/>
              <a:t> </a:t>
            </a:r>
            <a:r>
              <a:rPr lang="ru-RU" sz="1200" dirty="0"/>
              <a:t>По мере выполнения других анализаторов, информация о метрике проекта дополняется.</a:t>
            </a:r>
            <a:endParaRPr lang="en-US" sz="1200" dirty="0"/>
          </a:p>
          <a:p>
            <a:r>
              <a:rPr lang="ru-RU" sz="1200" dirty="0"/>
              <a:t>Во вкладке </a:t>
            </a:r>
            <a:r>
              <a:rPr lang="ru-RU" sz="1200" b="1" dirty="0"/>
              <a:t>«Анализ» </a:t>
            </a:r>
            <a:r>
              <a:rPr lang="ru-RU" sz="1200" dirty="0"/>
              <a:t>возможно указать </a:t>
            </a:r>
            <a:r>
              <a:rPr lang="ru-RU" sz="1200" b="1" dirty="0"/>
              <a:t>язык текущего проекта</a:t>
            </a:r>
            <a:r>
              <a:rPr lang="ru-RU" sz="1200" dirty="0"/>
              <a:t>, щелкнув на соответствующей надписи. </a:t>
            </a:r>
          </a:p>
          <a:p>
            <a:endParaRPr lang="ru-RU" sz="1200" dirty="0"/>
          </a:p>
          <a:p>
            <a:r>
              <a:rPr lang="ru-RU" sz="1200" dirty="0"/>
              <a:t>Система </a:t>
            </a:r>
            <a:r>
              <a:rPr lang="en-US" sz="1200" dirty="0"/>
              <a:t>SAPFOR </a:t>
            </a:r>
            <a:r>
              <a:rPr lang="ru-RU" sz="1200" dirty="0"/>
              <a:t>будет рассматривать только те файлы проекта, которые соответствуют его языку. Прочие файлы будут проигнорированы. По умолчанию и в настоящий момент единственный поддерживаемый системой язык — это «</a:t>
            </a:r>
            <a:r>
              <a:rPr lang="en-US" sz="1200" b="1" dirty="0"/>
              <a:t>Fortran</a:t>
            </a:r>
            <a:r>
              <a:rPr lang="ru-RU" sz="1200" b="1" dirty="0"/>
              <a:t>»</a:t>
            </a:r>
            <a:r>
              <a:rPr lang="ru-RU" sz="1200" dirty="0"/>
              <a:t>. </a:t>
            </a:r>
          </a:p>
          <a:p>
            <a:r>
              <a:rPr lang="en-US" sz="1200" dirty="0"/>
              <a:t/>
            </a:r>
            <a:br>
              <a:rPr lang="en-US" sz="1200" dirty="0"/>
            </a:br>
            <a:r>
              <a:rPr lang="ru-RU" sz="1200" dirty="0"/>
              <a:t>Тем не менее, проекты на языках «</a:t>
            </a:r>
            <a:r>
              <a:rPr lang="ru-RU" sz="1200" b="1" dirty="0"/>
              <a:t>С»</a:t>
            </a:r>
            <a:r>
              <a:rPr lang="en-US" sz="1200" b="1" dirty="0"/>
              <a:t> </a:t>
            </a:r>
            <a:r>
              <a:rPr lang="ru-RU" sz="1200" dirty="0"/>
              <a:t>и</a:t>
            </a:r>
            <a:r>
              <a:rPr lang="en-US" sz="1200" b="1" dirty="0"/>
              <a:t> </a:t>
            </a:r>
            <a:r>
              <a:rPr lang="ru-RU" sz="1200" b="1" dirty="0"/>
              <a:t>«С++» </a:t>
            </a:r>
            <a:r>
              <a:rPr lang="ru-RU" sz="1200" dirty="0"/>
              <a:t>в рамках визуализатора возможно компилировать и запускать. </a:t>
            </a:r>
            <a:endParaRPr lang="ru-RU" sz="1200" b="1" dirty="0"/>
          </a:p>
          <a:p>
            <a:r>
              <a:rPr lang="en-US" sz="1200" dirty="0"/>
              <a:t/>
            </a:r>
            <a:br>
              <a:rPr lang="en-US" sz="1200" dirty="0"/>
            </a:br>
            <a:r>
              <a:rPr lang="ru-RU" sz="1200" dirty="0"/>
              <a:t>Смена языка может потребоваться в случае открытия проекта, созданного старой версией визуализатора – в этом случае по умолчанию указывался язык </a:t>
            </a:r>
            <a:r>
              <a:rPr lang="ru-RU" sz="1200" b="1" dirty="0"/>
              <a:t>«Нет»</a:t>
            </a:r>
            <a:r>
              <a:rPr lang="ru-RU" sz="1200" dirty="0"/>
              <a:t>, его следует заменить на требуемый.</a:t>
            </a:r>
            <a:endParaRPr lang="ru-RU" sz="1200" b="1" dirty="0"/>
          </a:p>
          <a:p>
            <a:endParaRPr lang="ru-RU" sz="11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2840736" y="2006450"/>
            <a:ext cx="554736" cy="206397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5341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92" y="817325"/>
            <a:ext cx="7174992" cy="52787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5</a:t>
            </a:r>
            <a:r>
              <a:rPr lang="en-US" sz="1467" dirty="0">
                <a:solidFill>
                  <a:schemeClr val="tx1"/>
                </a:solidFill>
              </a:rPr>
              <a:t>5|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Анализ областей распараллеливания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739480" y="817325"/>
            <a:ext cx="3445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«Анализ областей распараллеливания»</a:t>
            </a:r>
            <a:r>
              <a:rPr lang="en-US" sz="1200" b="1" dirty="0"/>
              <a:t>: </a:t>
            </a:r>
            <a:r>
              <a:rPr lang="ru-RU" sz="1200" dirty="0"/>
              <a:t>Анализатор, предоставляющий информацию о коде, который предполагается распараллелить. По умолчанию, это весь код проекта на языке </a:t>
            </a:r>
            <a:r>
              <a:rPr lang="en-US" sz="1200" dirty="0"/>
              <a:t>FORTRAN</a:t>
            </a:r>
            <a:r>
              <a:rPr lang="ru-RU" sz="1200" dirty="0"/>
              <a:t>. </a:t>
            </a:r>
            <a:endParaRPr lang="ru-RU" sz="11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2883408" y="2000354"/>
            <a:ext cx="554736" cy="206397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571476" y="4164434"/>
            <a:ext cx="6652284" cy="1827934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1963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52" y="851798"/>
            <a:ext cx="7258537" cy="52271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5</a:t>
            </a:r>
            <a:r>
              <a:rPr lang="en-US" sz="1467" dirty="0">
                <a:solidFill>
                  <a:schemeClr val="tx1"/>
                </a:solidFill>
              </a:rPr>
              <a:t>6|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Поиск зависимостей по включению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739480" y="817325"/>
            <a:ext cx="3445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«Поиск зависимостей по включению»</a:t>
            </a:r>
            <a:r>
              <a:rPr lang="en-US" sz="1200" b="1" dirty="0"/>
              <a:t>: </a:t>
            </a:r>
            <a:r>
              <a:rPr lang="ru-RU" sz="1200" dirty="0"/>
              <a:t>Анализатор, показывающий, в каких из файлов проекта присутствуют зависимости от заголовочных файлов. Вкладка с его результатами — </a:t>
            </a:r>
            <a:r>
              <a:rPr lang="ru-RU" sz="1200" b="1" dirty="0"/>
              <a:t>«Включения».</a:t>
            </a:r>
            <a:endParaRPr lang="ru-RU" sz="11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6205728" y="2188297"/>
            <a:ext cx="737616" cy="195240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5326356" y="2566416"/>
            <a:ext cx="1781580" cy="3346704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5486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6" y="786845"/>
            <a:ext cx="7122359" cy="51418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5</a:t>
            </a:r>
            <a:r>
              <a:rPr lang="en-US" sz="1467" dirty="0">
                <a:solidFill>
                  <a:schemeClr val="tx1"/>
                </a:solidFill>
              </a:rPr>
              <a:t>7|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Граф циклов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739480" y="817325"/>
            <a:ext cx="3445086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«Граф циклов»</a:t>
            </a:r>
            <a:r>
              <a:rPr lang="en-US" sz="1200" b="1" dirty="0"/>
              <a:t>: </a:t>
            </a:r>
            <a:r>
              <a:rPr lang="ru-RU" sz="1200" dirty="0"/>
              <a:t>Анализатор, показывающий наличие циклов в каждом файле проекта, и возможные проблемы при их распараллеливании, например, операторы ввода-вывода, или безусловного перехода.</a:t>
            </a:r>
          </a:p>
          <a:p>
            <a:r>
              <a:rPr lang="ru-RU" sz="1200" dirty="0"/>
              <a:t>Для каждого файла, результаты этого прохода находятся в рабочей области текущего файла. Во вкладке </a:t>
            </a:r>
            <a:r>
              <a:rPr lang="ru-RU" sz="1200" b="1" dirty="0"/>
              <a:t>«Анализ»</a:t>
            </a:r>
            <a:r>
              <a:rPr lang="ru-RU" sz="1200" dirty="0"/>
              <a:t> будет отображено общее количество циклов в проекте.</a:t>
            </a:r>
          </a:p>
          <a:p>
            <a:r>
              <a:rPr lang="ru-RU" sz="1100" b="1" dirty="0">
                <a:solidFill>
                  <a:srgbClr val="92D050"/>
                </a:solidFill>
              </a:rPr>
              <a:t>Зеленым</a:t>
            </a:r>
            <a:r>
              <a:rPr lang="ru-RU" sz="1100" dirty="0"/>
              <a:t> подсвечиваются циклы, которые поддаются распараллеливанию в модели </a:t>
            </a:r>
            <a:r>
              <a:rPr lang="en-US" sz="1100" dirty="0"/>
              <a:t>DVMH, </a:t>
            </a:r>
            <a:r>
              <a:rPr lang="ru-RU" sz="1100" b="1" dirty="0">
                <a:solidFill>
                  <a:schemeClr val="accent2">
                    <a:lumMod val="75000"/>
                  </a:schemeClr>
                </a:solidFill>
              </a:rPr>
              <a:t>красным</a:t>
            </a:r>
            <a:r>
              <a:rPr lang="ru-RU" sz="1100" dirty="0"/>
              <a:t> – подсвечиваются циклы, в которых есть некоторые проблемы, препятствующие распараллеливанию. </a:t>
            </a:r>
          </a:p>
          <a:p>
            <a:endParaRPr lang="ru-RU" sz="11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669012" y="2145624"/>
            <a:ext cx="592860" cy="195240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669012" y="2340864"/>
            <a:ext cx="2232684" cy="2182368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6794" y="3257853"/>
            <a:ext cx="3845637" cy="218587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7990308" y="4492583"/>
            <a:ext cx="1501164" cy="212627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5355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6" y="811210"/>
            <a:ext cx="7108746" cy="54075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5</a:t>
            </a:r>
            <a:r>
              <a:rPr lang="en-US" sz="1467" dirty="0">
                <a:solidFill>
                  <a:schemeClr val="tx1"/>
                </a:solidFill>
              </a:rPr>
              <a:t>8|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Диагностические сообщения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916338" y="811210"/>
            <a:ext cx="348200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Для того, что бы понять, какие проблемы в </a:t>
            </a:r>
            <a:r>
              <a:rPr lang="ru-RU" sz="1200" dirty="0">
                <a:solidFill>
                  <a:schemeClr val="accent2">
                    <a:lumMod val="75000"/>
                  </a:schemeClr>
                </a:solidFill>
              </a:rPr>
              <a:t>«красном» </a:t>
            </a:r>
            <a:r>
              <a:rPr lang="ru-RU" sz="1200" dirty="0"/>
              <a:t>цикле, можно проанализировать вкладку «</a:t>
            </a:r>
            <a:r>
              <a:rPr lang="ru-RU" sz="1200" b="1" dirty="0"/>
              <a:t>Циклы»</a:t>
            </a:r>
            <a:r>
              <a:rPr lang="ru-RU" sz="1200" dirty="0"/>
              <a:t>, выделив соответствующий цикл в списке. </a:t>
            </a:r>
          </a:p>
          <a:p>
            <a:endParaRPr lang="ru-RU" sz="1200" dirty="0"/>
          </a:p>
          <a:p>
            <a:r>
              <a:rPr lang="ru-RU" sz="1200" dirty="0"/>
              <a:t>После выделения цикла, «</a:t>
            </a:r>
            <a:r>
              <a:rPr lang="ru-RU" sz="1200" b="1" dirty="0"/>
              <a:t>Предупреждения», «Примечания» и «Ошибки»</a:t>
            </a:r>
            <a:r>
              <a:rPr lang="ru-RU" sz="1200" dirty="0"/>
              <a:t> будут отображаться </a:t>
            </a:r>
            <a:r>
              <a:rPr lang="ru-RU" sz="1200" b="1" u="sng" dirty="0"/>
              <a:t>только</a:t>
            </a:r>
            <a:r>
              <a:rPr lang="ru-RU" sz="1200" dirty="0"/>
              <a:t> для выделенного цикла. </a:t>
            </a:r>
          </a:p>
          <a:p>
            <a:endParaRPr lang="ru-RU" sz="1200" b="1" u="sng" dirty="0"/>
          </a:p>
          <a:p>
            <a:r>
              <a:rPr lang="ru-RU" sz="1200" b="1" dirty="0"/>
              <a:t>«Предупреждения» </a:t>
            </a:r>
            <a:r>
              <a:rPr lang="ru-RU" sz="1200" dirty="0"/>
              <a:t>содержат более общую информацию о тех проблемах, «</a:t>
            </a:r>
            <a:r>
              <a:rPr lang="ru-RU" sz="1200" b="1" dirty="0"/>
              <a:t>Примечания»</a:t>
            </a:r>
            <a:r>
              <a:rPr lang="ru-RU" sz="1200" dirty="0"/>
              <a:t> могут содержать более подробные детали тех проблем, что указаны в «</a:t>
            </a:r>
            <a:r>
              <a:rPr lang="ru-RU" sz="1200" b="1" dirty="0"/>
              <a:t>Предупреждениях».</a:t>
            </a:r>
          </a:p>
          <a:p>
            <a:endParaRPr lang="ru-RU" sz="1200" b="1" dirty="0"/>
          </a:p>
          <a:p>
            <a:r>
              <a:rPr lang="ru-RU" sz="1200" b="1" dirty="0"/>
              <a:t>«Ошибки» </a:t>
            </a:r>
            <a:r>
              <a:rPr lang="ru-RU" sz="1200" dirty="0"/>
              <a:t>содержит сообщения об ошибках, дальнейшая работа без устранения которых невозможна.</a:t>
            </a:r>
          </a:p>
          <a:p>
            <a:pPr algn="just"/>
            <a:endParaRPr lang="ru-RU" sz="1400" b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DF20B3A-21A8-42FF-A125-38AD5CEB84BA}"/>
              </a:ext>
            </a:extLst>
          </p:cNvPr>
          <p:cNvSpPr/>
          <p:nvPr/>
        </p:nvSpPr>
        <p:spPr>
          <a:xfrm>
            <a:off x="663707" y="2027138"/>
            <a:ext cx="501306" cy="16064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0DF20B3A-21A8-42FF-A125-38AD5CEB84BA}"/>
              </a:ext>
            </a:extLst>
          </p:cNvPr>
          <p:cNvSpPr/>
          <p:nvPr/>
        </p:nvSpPr>
        <p:spPr>
          <a:xfrm>
            <a:off x="668114" y="5150943"/>
            <a:ext cx="4452526" cy="349004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644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B4A6C93-7010-4827-BF7D-5E3029534A4A}"/>
              </a:ext>
            </a:extLst>
          </p:cNvPr>
          <p:cNvSpPr txBox="1"/>
          <p:nvPr/>
        </p:nvSpPr>
        <p:spPr>
          <a:xfrm rot="10800000" flipV="1">
            <a:off x="7314258" y="779858"/>
            <a:ext cx="4742076" cy="3416320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r>
              <a:rPr lang="ru-RU" dirty="0"/>
              <a:t>Для корректной работы желательно обновить </a:t>
            </a:r>
            <a:r>
              <a:rPr lang="en-US" dirty="0"/>
              <a:t>Java </a:t>
            </a:r>
            <a:r>
              <a:rPr lang="ru-RU" dirty="0"/>
              <a:t>до самой актуальной версии. Проще всего воспользоваться Панелью управления.</a:t>
            </a:r>
          </a:p>
          <a:p>
            <a:r>
              <a:rPr lang="ru-RU" dirty="0"/>
              <a:t>Система </a:t>
            </a:r>
            <a:r>
              <a:rPr lang="en-US" dirty="0"/>
              <a:t>SAPFOR </a:t>
            </a:r>
            <a:r>
              <a:rPr lang="ru-RU" dirty="0"/>
              <a:t>так же требует наличия установленного пакета </a:t>
            </a:r>
            <a:r>
              <a:rPr lang="en-US" dirty="0"/>
              <a:t>Redistributable C++</a:t>
            </a:r>
            <a:r>
              <a:rPr lang="ru-RU" dirty="0"/>
              <a:t>. </a:t>
            </a:r>
          </a:p>
          <a:p>
            <a:r>
              <a:rPr lang="ru-RU" dirty="0"/>
              <a:t>Скачать его</a:t>
            </a:r>
            <a:r>
              <a:rPr lang="en-US" dirty="0"/>
              <a:t> </a:t>
            </a:r>
            <a:r>
              <a:rPr lang="ru-RU" dirty="0"/>
              <a:t>можно здесь</a:t>
            </a:r>
            <a:r>
              <a:rPr lang="en-US" dirty="0"/>
              <a:t>:</a:t>
            </a:r>
          </a:p>
          <a:p>
            <a:r>
              <a:rPr lang="en-US" dirty="0">
                <a:hlinkClick r:id="rId2"/>
              </a:rPr>
              <a:t>https://docs.microsoft.com/en-us/cpp/windows/latest-supported-vc-redist?view=msvc-160</a:t>
            </a:r>
            <a:endParaRPr lang="ru-RU" dirty="0"/>
          </a:p>
          <a:p>
            <a:r>
              <a:rPr lang="ru-RU" dirty="0"/>
              <a:t>По окончании установки следует </a:t>
            </a:r>
            <a:r>
              <a:rPr lang="ru-RU" b="1" dirty="0"/>
              <a:t>перезагрузить компьютер.</a:t>
            </a:r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5|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7380" y="16952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Требования к установке(ОС </a:t>
            </a:r>
            <a:r>
              <a:rPr lang="en-US" sz="3600" dirty="0">
                <a:latin typeface="+mj-lt"/>
              </a:rPr>
              <a:t>Windows)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71" y="779858"/>
            <a:ext cx="6733004" cy="542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782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7793152" y="2316480"/>
            <a:ext cx="3327730" cy="10911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152" y="3639312"/>
            <a:ext cx="4101360" cy="22305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75" y="835445"/>
            <a:ext cx="7000290" cy="5035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59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Граф процедур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739480" y="817325"/>
            <a:ext cx="3445086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/>
              <a:t>«Граф процедур»</a:t>
            </a:r>
            <a:r>
              <a:rPr lang="en-US" sz="1100" b="1" dirty="0"/>
              <a:t>: </a:t>
            </a:r>
            <a:r>
              <a:rPr lang="ru-RU" sz="1100" dirty="0"/>
              <a:t>Анализатор, показывающий наличие процедуры в каждом файле проекта, и возможные проблемы при их распараллеливании, а так же отображает глобальный граф процедур во вкладке </a:t>
            </a:r>
            <a:r>
              <a:rPr lang="ru-RU" sz="1100" b="1" dirty="0"/>
              <a:t>«Процедуры»</a:t>
            </a:r>
            <a:r>
              <a:rPr lang="ru-RU" sz="1100" dirty="0"/>
              <a:t>.</a:t>
            </a:r>
            <a:r>
              <a:rPr lang="ru-RU" sz="1100" b="1" dirty="0"/>
              <a:t> </a:t>
            </a:r>
            <a:r>
              <a:rPr lang="ru-RU" sz="1100" dirty="0"/>
              <a:t>Узлы графа процедур </a:t>
            </a:r>
            <a:r>
              <a:rPr lang="ru-RU" sz="1100" dirty="0" err="1"/>
              <a:t>кликабельны</a:t>
            </a:r>
            <a:r>
              <a:rPr lang="ru-RU" sz="1100" dirty="0"/>
              <a:t>, и по ним осуществляется переход к их вызовам в файлах проекта. Во вкладке </a:t>
            </a:r>
            <a:r>
              <a:rPr lang="ru-RU" sz="1100" b="1" dirty="0"/>
              <a:t>«Анализ»</a:t>
            </a:r>
            <a:r>
              <a:rPr lang="ru-RU" sz="1100" dirty="0"/>
              <a:t> отображается общее количество процедур в проекте. </a:t>
            </a:r>
          </a:p>
          <a:p>
            <a:endParaRPr lang="ru-RU" sz="11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100" dirty="0">
                <a:solidFill>
                  <a:srgbClr val="00B050"/>
                </a:solidFill>
              </a:rPr>
              <a:t>Зеленым</a:t>
            </a:r>
            <a:r>
              <a:rPr lang="ru-RU" sz="1100" dirty="0"/>
              <a:t> цветом обозначается главная программная единица</a:t>
            </a:r>
            <a:r>
              <a:rPr lang="en-US" sz="1100" dirty="0"/>
              <a:t>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Серым</a:t>
            </a:r>
            <a:r>
              <a:rPr lang="ru-RU" sz="1100" dirty="0"/>
              <a:t> стандартные процедуры языка</a:t>
            </a:r>
            <a:r>
              <a:rPr lang="en-US" sz="1100" dirty="0"/>
              <a:t>;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100" dirty="0">
                <a:solidFill>
                  <a:srgbClr val="C00000"/>
                </a:solidFill>
              </a:rPr>
              <a:t>Красным</a:t>
            </a:r>
            <a:r>
              <a:rPr lang="ru-RU" sz="1100" dirty="0"/>
              <a:t> процедуры, тела которых не найдены в файлах проекта</a:t>
            </a:r>
            <a:r>
              <a:rPr lang="en-US" sz="1100" dirty="0"/>
              <a:t>;</a:t>
            </a:r>
            <a:endParaRPr lang="ru-RU" sz="11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100" dirty="0">
                <a:solidFill>
                  <a:srgbClr val="FFFF00"/>
                </a:solidFill>
              </a:rPr>
              <a:t>Желтым</a:t>
            </a:r>
            <a:r>
              <a:rPr lang="ru-RU" sz="1100" dirty="0"/>
              <a:t> остальные процедуры.</a:t>
            </a:r>
            <a:endParaRPr lang="en-US" sz="1100" dirty="0"/>
          </a:p>
          <a:p>
            <a:endParaRPr lang="en-US" sz="11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1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2113764" y="1926334"/>
            <a:ext cx="787932" cy="207265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621122" y="2133598"/>
            <a:ext cx="6505102" cy="3614929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7917156" y="5230199"/>
            <a:ext cx="1501164" cy="212627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8671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60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Граф процедур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16" y="817325"/>
            <a:ext cx="6415562" cy="507973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834" y="2239708"/>
            <a:ext cx="2356662" cy="277217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055" y="2217318"/>
            <a:ext cx="2657937" cy="29398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056107" y="819711"/>
            <a:ext cx="3445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Помимо  глобального графа процедур, в правых вкладках проекта, возможно увидеть все точки вызовов процедур в проекте, и их иерархию. Эти вкладки используются в преобразованиях — </a:t>
            </a:r>
            <a:r>
              <a:rPr lang="ru-RU" sz="1200" b="1" dirty="0"/>
              <a:t>«Точечная подстановка процедур»</a:t>
            </a:r>
            <a:r>
              <a:rPr lang="ru-RU" sz="1200" dirty="0"/>
              <a:t>, и </a:t>
            </a:r>
            <a:r>
              <a:rPr lang="ru-RU" sz="1200" b="1" dirty="0"/>
              <a:t>«Иерархическая подстановка процедур</a:t>
            </a:r>
            <a:r>
              <a:rPr lang="ru-RU" sz="1200" dirty="0"/>
              <a:t>».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5193124" y="2113685"/>
            <a:ext cx="652940" cy="172315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5770345" y="2444496"/>
            <a:ext cx="654839" cy="170688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1126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445" y="2952476"/>
            <a:ext cx="2511180" cy="14571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14" y="805316"/>
            <a:ext cx="7050903" cy="5064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61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Объявления массивов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739480" y="817325"/>
            <a:ext cx="344508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/>
              <a:t>«Объявления массивов»</a:t>
            </a:r>
            <a:r>
              <a:rPr lang="en-US" sz="1100" b="1" dirty="0"/>
              <a:t>: </a:t>
            </a:r>
            <a:r>
              <a:rPr lang="ru-RU" sz="1100" dirty="0"/>
              <a:t>Анализатор, показывающий наличие массивов в каждом файле проекта, и возможные проблемы при их распараллеливании, а так же отображает полный список массивов во вкладке </a:t>
            </a:r>
            <a:r>
              <a:rPr lang="ru-RU" sz="1100" b="1" dirty="0"/>
              <a:t>«Массивы»</a:t>
            </a:r>
            <a:r>
              <a:rPr lang="ru-RU" sz="1100" dirty="0"/>
              <a:t>.</a:t>
            </a:r>
            <a:r>
              <a:rPr lang="ru-RU" sz="1100" b="1" dirty="0"/>
              <a:t> </a:t>
            </a:r>
            <a:r>
              <a:rPr lang="ru-RU" sz="1100" dirty="0"/>
              <a:t>Если включена настройка </a:t>
            </a:r>
            <a:r>
              <a:rPr lang="ru-RU" sz="1100" b="1" dirty="0"/>
              <a:t>«Показывать полный список объявления массивов»</a:t>
            </a:r>
            <a:r>
              <a:rPr lang="ru-RU" sz="1100" dirty="0"/>
              <a:t>, файлы объявления отображаются построчно, и  становятся </a:t>
            </a:r>
            <a:r>
              <a:rPr lang="ru-RU" sz="1100" dirty="0" err="1"/>
              <a:t>кликабельными</a:t>
            </a:r>
            <a:r>
              <a:rPr lang="ru-RU" sz="1100" dirty="0"/>
              <a:t>. Помимо вкладки </a:t>
            </a:r>
            <a:r>
              <a:rPr lang="ru-RU" sz="1100" b="1" dirty="0"/>
              <a:t>«Массивы» </a:t>
            </a:r>
            <a:r>
              <a:rPr lang="ru-RU" sz="1100" dirty="0"/>
              <a:t>, можно посмотреть на объявления массивов в текущем файле, и увидеть их общее число во вкладке </a:t>
            </a:r>
            <a:r>
              <a:rPr lang="ru-RU" sz="1100" b="1" dirty="0"/>
              <a:t>«Анализ».</a:t>
            </a:r>
          </a:p>
          <a:p>
            <a:endParaRPr lang="en-US" sz="11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1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1546836" y="1926333"/>
            <a:ext cx="586764" cy="207265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621122" y="2133598"/>
            <a:ext cx="6541678" cy="3614929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8369808" y="3725335"/>
            <a:ext cx="396240" cy="96207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57" y="4474751"/>
            <a:ext cx="3063524" cy="1666127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7882128" y="5556741"/>
            <a:ext cx="1152144" cy="130827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9850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62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Тестовое покрытие </a:t>
            </a:r>
            <a:r>
              <a:rPr lang="en-US" sz="3600" dirty="0">
                <a:latin typeface="+mj-lt"/>
              </a:rPr>
              <a:t>GCOV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 rot="10800000" flipV="1">
            <a:off x="7525692" y="2246695"/>
            <a:ext cx="3479963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С помощью </a:t>
            </a:r>
            <a:r>
              <a:rPr lang="ru-RU" sz="1100" b="1" dirty="0"/>
              <a:t>тестового покрытия </a:t>
            </a:r>
            <a:r>
              <a:rPr lang="en-US" sz="1100" b="1" dirty="0"/>
              <a:t>GCOV</a:t>
            </a:r>
            <a:r>
              <a:rPr lang="en-US" sz="1100" dirty="0"/>
              <a:t> </a:t>
            </a:r>
            <a:r>
              <a:rPr lang="ru-RU" sz="1100" dirty="0"/>
              <a:t>можно увидеть частоту выполнения строк кода по каждому файлу. Для его получения следует выполнить проход «</a:t>
            </a:r>
            <a:r>
              <a:rPr lang="ru-RU" sz="1100" b="1" dirty="0"/>
              <a:t>Показать покрытие </a:t>
            </a:r>
            <a:r>
              <a:rPr lang="en-US" sz="1100" b="1" dirty="0"/>
              <a:t>GCOV</a:t>
            </a:r>
            <a:r>
              <a:rPr lang="ru-RU" sz="1100" b="1" dirty="0"/>
              <a:t>»</a:t>
            </a:r>
            <a:r>
              <a:rPr lang="ru-RU" sz="1100" dirty="0"/>
              <a:t>. В ходе его программа будет собрана компилятором </a:t>
            </a:r>
            <a:r>
              <a:rPr lang="en-US" sz="1100" b="1" dirty="0" err="1"/>
              <a:t>gfortran</a:t>
            </a:r>
            <a:r>
              <a:rPr lang="en-US" sz="1100" dirty="0"/>
              <a:t> </a:t>
            </a:r>
            <a:r>
              <a:rPr lang="ru-RU" sz="1100" dirty="0"/>
              <a:t>с особыми опциями, а затем запущена на текущем компьютере, после чего будет произведен анализ выполнения. </a:t>
            </a:r>
            <a:r>
              <a:rPr lang="ru-RU" sz="1100" dirty="0">
                <a:solidFill>
                  <a:srgbClr val="FF0000"/>
                </a:solidFill>
              </a:rPr>
              <a:t>Анализ не предполагает наличия аргументов командной строки и переменных окружения!</a:t>
            </a:r>
            <a:br>
              <a:rPr lang="ru-RU" sz="1100" dirty="0">
                <a:solidFill>
                  <a:srgbClr val="FF0000"/>
                </a:solidFill>
              </a:rPr>
            </a:br>
            <a:r>
              <a:rPr lang="ru-RU" sz="1100" dirty="0"/>
              <a:t>Настройка </a:t>
            </a:r>
            <a:r>
              <a:rPr lang="ru-RU" sz="1100" b="1" dirty="0"/>
              <a:t>«Нижний порог отображения </a:t>
            </a:r>
            <a:r>
              <a:rPr lang="en-US" sz="1100" b="1" dirty="0"/>
              <a:t>GCOV </a:t>
            </a:r>
            <a:r>
              <a:rPr lang="ru-RU" sz="1100" b="1" dirty="0"/>
              <a:t>(%)»</a:t>
            </a:r>
            <a:r>
              <a:rPr lang="ru-RU" sz="1100" dirty="0"/>
              <a:t> позволяет исключить из анализа строки, количество выполнений которых не превышает определенный процент от  максимальной частоты выполнения. </a:t>
            </a:r>
          </a:p>
          <a:p>
            <a:endParaRPr lang="ru-RU" sz="1100" dirty="0"/>
          </a:p>
          <a:p>
            <a:r>
              <a:rPr lang="ru-RU" sz="1100" dirty="0"/>
              <a:t>Строки, </a:t>
            </a:r>
            <a:r>
              <a:rPr lang="ru-RU" sz="1100" b="1" dirty="0"/>
              <a:t>которые не выполнялись</a:t>
            </a:r>
            <a:r>
              <a:rPr lang="ru-RU" sz="1100" dirty="0"/>
              <a:t> ни одного раза, подсвечиваются серым.</a:t>
            </a:r>
            <a:br>
              <a:rPr lang="ru-RU" sz="1100" dirty="0"/>
            </a:br>
            <a:r>
              <a:rPr lang="ru-RU" sz="1100" dirty="0"/>
              <a:t>Строки,  </a:t>
            </a:r>
            <a:r>
              <a:rPr lang="ru-RU" sz="1100" b="1" dirty="0"/>
              <a:t>число выполнений которых не превышает порога </a:t>
            </a:r>
            <a:r>
              <a:rPr lang="ru-RU" sz="1100" dirty="0"/>
              <a:t>– не подсвечиваются, </a:t>
            </a:r>
          </a:p>
          <a:p>
            <a:r>
              <a:rPr lang="ru-RU" sz="1100" dirty="0"/>
              <a:t>Прочие строки – подсвечиваются желтым, насыщенность цвета прямо пропорциональна интенсивности.</a:t>
            </a:r>
            <a:br>
              <a:rPr lang="ru-RU" sz="1100" dirty="0"/>
            </a:br>
            <a:r>
              <a:rPr lang="ru-RU" sz="1100" dirty="0"/>
              <a:t>Для ОС </a:t>
            </a:r>
            <a:r>
              <a:rPr lang="en-US" sz="1100" dirty="0"/>
              <a:t>Windows</a:t>
            </a:r>
            <a:r>
              <a:rPr lang="ru-RU" sz="1100" dirty="0"/>
              <a:t>, данный анализ так же требует </a:t>
            </a:r>
            <a:r>
              <a:rPr lang="ru-RU" sz="1100" dirty="0">
                <a:hlinkClick r:id="rId3" action="ppaction://hlinksldjump"/>
              </a:rPr>
              <a:t>установки </a:t>
            </a:r>
            <a:r>
              <a:rPr lang="en-US" sz="1100" dirty="0" err="1">
                <a:hlinkClick r:id="rId3" action="ppaction://hlinksldjump"/>
              </a:rPr>
              <a:t>MinGW</a:t>
            </a:r>
            <a:r>
              <a:rPr lang="ru-RU" sz="1100" dirty="0"/>
              <a:t>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93" y="798128"/>
            <a:ext cx="6979774" cy="51713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798128"/>
            <a:ext cx="2303144" cy="145461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2865120" y="4407408"/>
            <a:ext cx="2188464" cy="207264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5578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63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Распределение данных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739480" y="817325"/>
            <a:ext cx="344508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/>
              <a:t>«Распределение данных»</a:t>
            </a:r>
            <a:r>
              <a:rPr lang="en-US" sz="1100" b="1" dirty="0"/>
              <a:t>: </a:t>
            </a:r>
            <a:r>
              <a:rPr lang="ru-RU" sz="1100" dirty="0"/>
              <a:t>самый главный проход, отвечающий за распараллеливание текущего проекта. Позволяет построить схему выравнивания всех массивов проекта на шаблоны, на которые будет происходить распределение данных между процессами </a:t>
            </a:r>
            <a:r>
              <a:rPr lang="en-US" sz="1100" dirty="0"/>
              <a:t>DVM-</a:t>
            </a:r>
            <a:r>
              <a:rPr lang="ru-RU" sz="1100" dirty="0"/>
              <a:t>системы. Построение распределения данных требует успешного выполнения остальных анализов, так же может учитывать тестовое покрытие </a:t>
            </a:r>
            <a:r>
              <a:rPr lang="en-US" sz="1100" dirty="0"/>
              <a:t>GCOV</a:t>
            </a:r>
            <a:r>
              <a:rPr lang="ru-RU" sz="1100" dirty="0"/>
              <a:t>.</a:t>
            </a:r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/>
          </a:p>
          <a:p>
            <a:r>
              <a:rPr lang="ru-RU" sz="1100" dirty="0"/>
              <a:t>На практике, подобное случается редко, в проекте могут присутствовать определенные проблемы. В диагностических сообщениях система </a:t>
            </a:r>
            <a:r>
              <a:rPr lang="en-US" sz="1100" dirty="0"/>
              <a:t>SAPFOR</a:t>
            </a:r>
            <a:r>
              <a:rPr lang="ru-RU" sz="1100" dirty="0"/>
              <a:t> сообщает о них. Если распределение данных не удается построить, можно выполнить проход </a:t>
            </a:r>
            <a:r>
              <a:rPr lang="ru-RU" sz="1100" b="1" dirty="0"/>
              <a:t>«Анализ кода»</a:t>
            </a:r>
            <a:r>
              <a:rPr lang="ru-RU" sz="1100" dirty="0"/>
              <a:t>, чтобы выявить подобные ситуации.</a:t>
            </a:r>
            <a:endParaRPr lang="ru-RU" sz="11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1546836" y="1926333"/>
            <a:ext cx="586764" cy="207265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621122" y="2133598"/>
            <a:ext cx="6541678" cy="3614929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37" y="857677"/>
            <a:ext cx="7216943" cy="5045536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4072708" y="2479445"/>
            <a:ext cx="3090092" cy="1342097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065" y="2433174"/>
            <a:ext cx="2314575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134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64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Изменение распределения данных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5873361" y="728013"/>
            <a:ext cx="53346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Правой клавишей мыши можно вызвать </a:t>
            </a:r>
            <a:r>
              <a:rPr lang="ru-RU" sz="1400" b="1" dirty="0"/>
              <a:t>окно</a:t>
            </a:r>
            <a:r>
              <a:rPr lang="ru-RU" sz="1400" dirty="0"/>
              <a:t> </a:t>
            </a:r>
            <a:r>
              <a:rPr lang="ru-RU" sz="1400" b="1" dirty="0"/>
              <a:t>изменения распределения данных </a:t>
            </a:r>
            <a:r>
              <a:rPr lang="ru-RU" sz="1400" dirty="0"/>
              <a:t>в текущей области распараллеливания. Для этого требуется предварительное выделение либо самой области, либо одного из правил выравнивания, относящихся к ней.  </a:t>
            </a:r>
          </a:p>
          <a:p>
            <a:pPr algn="just"/>
            <a:endParaRPr lang="ru-RU" sz="1400" dirty="0"/>
          </a:p>
          <a:p>
            <a:pPr algn="just"/>
            <a:endParaRPr lang="ru-RU" sz="1400" dirty="0"/>
          </a:p>
          <a:p>
            <a:pPr algn="just"/>
            <a:endParaRPr lang="ru-RU" sz="1400" dirty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В случае выполнения этих условий откроется окно, и при подтверждении будет предложено заново </a:t>
            </a:r>
            <a:r>
              <a:rPr lang="ru-RU" sz="1400" b="1" dirty="0"/>
              <a:t>построить распределение данных</a:t>
            </a:r>
            <a:r>
              <a:rPr lang="ru-RU" sz="1400" dirty="0"/>
              <a:t> уже с новыми коэффициентами.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5" y="817325"/>
            <a:ext cx="5302874" cy="28819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967" y="3889092"/>
            <a:ext cx="5283311" cy="19359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3360" y="3839226"/>
            <a:ext cx="5985837" cy="196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014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94" y="789113"/>
            <a:ext cx="7120140" cy="54176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65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Очистка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7352505" y="1607511"/>
            <a:ext cx="186216" cy="200970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5557380" y="1641115"/>
            <a:ext cx="1737212" cy="104261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2137ABB-0229-4E10-A1E6-D9C83CDDB969}"/>
              </a:ext>
            </a:extLst>
          </p:cNvPr>
          <p:cNvSpPr/>
          <p:nvPr/>
        </p:nvSpPr>
        <p:spPr>
          <a:xfrm>
            <a:off x="5557380" y="2380512"/>
            <a:ext cx="1737212" cy="16934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596634" y="709029"/>
            <a:ext cx="436011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Меню «</a:t>
            </a:r>
            <a:r>
              <a:rPr lang="ru-RU" sz="1400" b="1" dirty="0"/>
              <a:t>Очистка»</a:t>
            </a:r>
            <a:r>
              <a:rPr lang="ru-RU" sz="1400" dirty="0"/>
              <a:t> позволяет сбросить текущую проанализированную информацию о проекте (частично или полностью)</a:t>
            </a:r>
            <a:r>
              <a:rPr lang="en-US" sz="1400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/>
              <a:t>«Сброс актуальности анализов» </a:t>
            </a:r>
            <a:r>
              <a:rPr lang="ru-RU" sz="1400" dirty="0"/>
              <a:t>без удаления их результатов. Помимо вызова пункта меню, происходит при изменении кода текущего файла</a:t>
            </a:r>
            <a:r>
              <a:rPr lang="en-US" sz="1400" dirty="0"/>
              <a:t>;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/>
              <a:t>«Очистка анализов»</a:t>
            </a:r>
            <a:r>
              <a:rPr lang="ru-RU" sz="1400" dirty="0"/>
              <a:t> с удалением результатов</a:t>
            </a:r>
            <a:r>
              <a:rPr lang="en-US" sz="1400" dirty="0"/>
              <a:t>;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/>
              <a:t>«Полная очистка» </a:t>
            </a:r>
            <a:r>
              <a:rPr lang="ru-RU" sz="1400" dirty="0"/>
              <a:t>проекта сбрасывает все анализы, а так же удаляет из проекта все служебные файлы визуализатора, после чего открывает его </a:t>
            </a:r>
            <a:r>
              <a:rPr lang="en-US" sz="1400" dirty="0"/>
              <a:t>‘</a:t>
            </a:r>
            <a:r>
              <a:rPr lang="ru-RU" sz="1400" dirty="0"/>
              <a:t>с чистого листа</a:t>
            </a:r>
            <a:r>
              <a:rPr lang="en-US" sz="1400" dirty="0"/>
              <a:t>’</a:t>
            </a:r>
            <a:r>
              <a:rPr lang="ru-RU" sz="1400" dirty="0"/>
              <a:t>. Данный проход может понадобиться, если проект был создан в более ранних версиях визуализатора, и имеет проблемы совместимости, или же произошло </a:t>
            </a:r>
            <a:r>
              <a:rPr lang="en-US" sz="1400" dirty="0"/>
              <a:t>“</a:t>
            </a:r>
            <a:r>
              <a:rPr lang="ru-RU" sz="1400" dirty="0"/>
              <a:t>падение</a:t>
            </a:r>
            <a:r>
              <a:rPr lang="en-US" sz="1400" dirty="0"/>
              <a:t>”</a:t>
            </a:r>
            <a:r>
              <a:rPr lang="ru-RU" sz="1400" dirty="0"/>
              <a:t> визуализатора при выполнении проходов, вследствие чего база данных проекта пришла в несогласованное состояние, и прочих аварийных ситуациях.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/>
              <a:t>«Удаление </a:t>
            </a:r>
            <a:r>
              <a:rPr lang="ru-RU" sz="1400" b="1" dirty="0" err="1"/>
              <a:t>подверсий</a:t>
            </a:r>
            <a:r>
              <a:rPr lang="ru-RU" sz="1400" b="1" dirty="0"/>
              <a:t>» </a:t>
            </a:r>
            <a:r>
              <a:rPr lang="ru-RU" sz="1400" dirty="0"/>
              <a:t>позволяет удалить все дочерние версии текущего проекта, полученные в результате преобразований или построения параллельных вариантов.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393" y="1775726"/>
            <a:ext cx="1751199" cy="9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276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66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Преобразования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788326" y="904089"/>
            <a:ext cx="42695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Как уже было сказано выше, зачастую сразу успешное построение распределения данных невозможно из-за отдельных проблем в проекте. Для их поэтапного разрешения, а так же для облегчения рутинной работы с кодом, в системе </a:t>
            </a:r>
            <a:r>
              <a:rPr lang="ru-RU" sz="1400" b="1" dirty="0"/>
              <a:t>«</a:t>
            </a:r>
            <a:r>
              <a:rPr lang="en-US" sz="1400" b="1" dirty="0"/>
              <a:t>SAPFOR</a:t>
            </a:r>
            <a:r>
              <a:rPr lang="ru-RU" sz="1400" b="1" dirty="0"/>
              <a:t>»</a:t>
            </a:r>
            <a:r>
              <a:rPr lang="ru-RU" sz="1400" dirty="0"/>
              <a:t>, предусмотрены преобразования, то есть создание  версий текущего проекта с измененным кодом. </a:t>
            </a:r>
            <a:endParaRPr lang="ru-RU" sz="1400" b="1" dirty="0"/>
          </a:p>
          <a:p>
            <a:endParaRPr lang="ru-RU" sz="1400" dirty="0"/>
          </a:p>
          <a:p>
            <a:r>
              <a:rPr lang="ru-RU" sz="1400" dirty="0"/>
              <a:t>В меню «</a:t>
            </a:r>
            <a:r>
              <a:rPr lang="ru-RU" sz="1400" b="1" dirty="0"/>
              <a:t>Преобразования»</a:t>
            </a:r>
            <a:r>
              <a:rPr lang="ru-RU" sz="1400" dirty="0"/>
              <a:t> можно выбрать интересующий проход преобразования. Преобразования сгруппированы по области применения.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39" y="857677"/>
            <a:ext cx="6927629" cy="526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067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6" y="796310"/>
            <a:ext cx="6989033" cy="53613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67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Результаты преобразований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796625" y="796675"/>
            <a:ext cx="3324257" cy="398570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1100" dirty="0"/>
              <a:t>В случае успешного выполнения преобразования в корневой папке текущего проекта образуется его новая </a:t>
            </a:r>
            <a:r>
              <a:rPr lang="ru-RU" sz="1100" b="1" dirty="0"/>
              <a:t>версия</a:t>
            </a:r>
            <a:r>
              <a:rPr lang="en-US" sz="1100" b="1" dirty="0"/>
              <a:t> (v)</a:t>
            </a:r>
            <a:r>
              <a:rPr lang="ru-RU" sz="1100" b="1" dirty="0"/>
              <a:t> </a:t>
            </a:r>
            <a:r>
              <a:rPr lang="en-US" sz="1100" b="1" dirty="0"/>
              <a:t>—</a:t>
            </a:r>
            <a:r>
              <a:rPr lang="ru-RU" sz="1100" b="1" dirty="0"/>
              <a:t> </a:t>
            </a:r>
            <a:r>
              <a:rPr lang="ru-RU" sz="1100" dirty="0"/>
              <a:t> копия с учётом внесенных преобразованием изменений. Так же, образуется </a:t>
            </a:r>
            <a:r>
              <a:rPr lang="ru-RU" sz="1100" b="1" dirty="0"/>
              <a:t>резервная копия</a:t>
            </a:r>
            <a:r>
              <a:rPr lang="en-US" sz="1100" b="1" dirty="0"/>
              <a:t> (m</a:t>
            </a:r>
            <a:r>
              <a:rPr lang="en-US" sz="1100" dirty="0"/>
              <a:t>)</a:t>
            </a:r>
            <a:r>
              <a:rPr lang="ru-RU" sz="1100" dirty="0"/>
              <a:t> </a:t>
            </a:r>
            <a:r>
              <a:rPr lang="en-US" sz="1100" dirty="0"/>
              <a:t> — </a:t>
            </a:r>
            <a:r>
              <a:rPr lang="ru-RU" sz="1100" dirty="0"/>
              <a:t>то есть слепок текущего проекта на момент использования преобразования. К текущему проекту возможно применить только одно преобразование за раз.</a:t>
            </a:r>
          </a:p>
          <a:p>
            <a:endParaRPr lang="ru-RU" sz="1100" dirty="0"/>
          </a:p>
          <a:p>
            <a:r>
              <a:rPr lang="ru-RU" sz="1100" dirty="0"/>
              <a:t>Увидеть всю иерархию версий проекта, начиная с исходной, можно в области дерева версий. </a:t>
            </a:r>
            <a:br>
              <a:rPr lang="ru-RU" sz="1100" dirty="0"/>
            </a:br>
            <a:r>
              <a:rPr lang="ru-RU" sz="1100" dirty="0"/>
              <a:t>Чтобы открыть версию,  нужно использовать </a:t>
            </a:r>
            <a:r>
              <a:rPr lang="ru-RU" sz="1100" b="1" dirty="0"/>
              <a:t>двойной клик  </a:t>
            </a:r>
            <a:r>
              <a:rPr lang="ru-RU" sz="1100" dirty="0"/>
              <a:t>по ней.</a:t>
            </a:r>
          </a:p>
          <a:p>
            <a:endParaRPr lang="ru-RU" sz="1100" dirty="0"/>
          </a:p>
          <a:p>
            <a:r>
              <a:rPr lang="ru-RU" sz="1100" dirty="0"/>
              <a:t>По завершении всех преобразований, кроме «</a:t>
            </a:r>
            <a:r>
              <a:rPr lang="ru-RU" sz="1100" b="1" dirty="0"/>
              <a:t>Очистки некорректных символов»</a:t>
            </a:r>
            <a:r>
              <a:rPr lang="ru-RU" sz="1100" dirty="0"/>
              <a:t>, статус актуальности анализов сбрасывается системой.</a:t>
            </a:r>
            <a:br>
              <a:rPr lang="ru-RU" sz="1100" dirty="0"/>
            </a:br>
            <a:r>
              <a:rPr lang="ru-RU" sz="1100" dirty="0"/>
              <a:t>Если совершено «</a:t>
            </a:r>
            <a:r>
              <a:rPr lang="ru-RU" sz="1100" b="1" dirty="0"/>
              <a:t>Построение параллельного варианта»</a:t>
            </a:r>
            <a:r>
              <a:rPr lang="ru-RU" sz="1100" dirty="0"/>
              <a:t> то после него разрешено только строить другие параллельные варианты. Чтобы выполнять над текущим проектом новые преобразования, следует войти в меню «</a:t>
            </a:r>
            <a:r>
              <a:rPr lang="ru-RU" sz="1100" b="1" dirty="0"/>
              <a:t>Очистка»</a:t>
            </a:r>
            <a:r>
              <a:rPr lang="ru-RU" sz="1100" dirty="0"/>
              <a:t>, и нажать «</a:t>
            </a:r>
            <a:r>
              <a:rPr lang="ru-RU" sz="1100" b="1" dirty="0"/>
              <a:t>Сброс актуальности анализов».</a:t>
            </a:r>
            <a:endParaRPr lang="ru-RU" sz="11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E7778337-8547-44CC-9CAC-1723CD276337}"/>
              </a:ext>
            </a:extLst>
          </p:cNvPr>
          <p:cNvSpPr/>
          <p:nvPr/>
        </p:nvSpPr>
        <p:spPr>
          <a:xfrm>
            <a:off x="647370" y="1203405"/>
            <a:ext cx="6552684" cy="1776862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3568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90" y="779874"/>
            <a:ext cx="7138614" cy="54268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68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Работа с версиями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230680C-BBB9-4C02-BFE6-284A743B89D3}"/>
              </a:ext>
            </a:extLst>
          </p:cNvPr>
          <p:cNvSpPr/>
          <p:nvPr/>
        </p:nvSpPr>
        <p:spPr>
          <a:xfrm>
            <a:off x="680622" y="1151143"/>
            <a:ext cx="6709085" cy="1842670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819236" y="779874"/>
            <a:ext cx="35798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После перехода в новую версию меняется название проекта, а также во вкладке «</a:t>
            </a:r>
            <a:r>
              <a:rPr lang="ru-RU" sz="1400" b="1" dirty="0"/>
              <a:t>Версии» </a:t>
            </a:r>
            <a:r>
              <a:rPr lang="ru-RU" sz="1400" dirty="0"/>
              <a:t>стрелка указывает на версию, которая открыта в данный момент.</a:t>
            </a:r>
          </a:p>
          <a:p>
            <a:endParaRPr lang="ru-RU" sz="1400" dirty="0"/>
          </a:p>
          <a:p>
            <a:r>
              <a:rPr lang="ru-RU" sz="1400" dirty="0"/>
              <a:t>Если закрыть или удалить текущий проект, его дерево версий останется, и можно будет продолжить работу с ним— то есть переходить на другие версии.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828A5794-34FE-421B-8983-37584394A9E5}"/>
              </a:ext>
            </a:extLst>
          </p:cNvPr>
          <p:cNvSpPr/>
          <p:nvPr/>
        </p:nvSpPr>
        <p:spPr>
          <a:xfrm>
            <a:off x="1296224" y="992580"/>
            <a:ext cx="891563" cy="152113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902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B4A6C93-7010-4827-BF7D-5E3029534A4A}"/>
              </a:ext>
            </a:extLst>
          </p:cNvPr>
          <p:cNvSpPr txBox="1"/>
          <p:nvPr/>
        </p:nvSpPr>
        <p:spPr>
          <a:xfrm>
            <a:off x="7880221" y="744842"/>
            <a:ext cx="3971619" cy="3416320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r>
              <a:rPr lang="ru-RU" dirty="0"/>
              <a:t>Следует убедиться в том, что установлена переменная среды «</a:t>
            </a:r>
            <a:r>
              <a:rPr lang="en-US" b="1" dirty="0" err="1"/>
              <a:t>ComSpe</a:t>
            </a:r>
            <a:r>
              <a:rPr lang="ru-RU" b="1" dirty="0"/>
              <a:t>с»</a:t>
            </a:r>
            <a:r>
              <a:rPr lang="ru-RU" dirty="0"/>
              <a:t>, она должна иметь значение</a:t>
            </a:r>
          </a:p>
          <a:p>
            <a:r>
              <a:rPr lang="ru-RU" b="1" dirty="0"/>
              <a:t>«</a:t>
            </a:r>
            <a:r>
              <a:rPr lang="en-US" b="1" dirty="0"/>
              <a:t>C:\Windows\system32\cmd.exe</a:t>
            </a:r>
            <a:r>
              <a:rPr lang="ru-RU" b="1" dirty="0"/>
              <a:t>»</a:t>
            </a:r>
            <a:r>
              <a:rPr lang="en-US" dirty="0"/>
              <a:t>.</a:t>
            </a:r>
            <a:r>
              <a:rPr lang="ru-RU" dirty="0"/>
              <a:t> </a:t>
            </a:r>
          </a:p>
          <a:p>
            <a:endParaRPr lang="ru-RU" dirty="0"/>
          </a:p>
          <a:p>
            <a:r>
              <a:rPr lang="ru-RU" dirty="0"/>
              <a:t>Данное обстоятельство следует проверять например, если в результате сбоя были затёрты переменные окружения, в обычных условиях данная настройка выставлена по умолчанию.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6|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72331" y="1128515"/>
            <a:ext cx="278430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133" dirty="0">
                <a:solidFill>
                  <a:schemeClr val="bg1"/>
                </a:solidFill>
              </a:rPr>
              <a:t>Удобство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Требования к установке (ОС </a:t>
            </a:r>
            <a:r>
              <a:rPr lang="en-US" sz="3600" dirty="0">
                <a:latin typeface="+mj-lt"/>
              </a:rPr>
              <a:t>Windows)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6" y="744842"/>
            <a:ext cx="6927888" cy="546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427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33" y="746459"/>
            <a:ext cx="7112104" cy="54085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69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Сравнение версий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28A5794-34FE-421B-8983-37584394A9E5}"/>
              </a:ext>
            </a:extLst>
          </p:cNvPr>
          <p:cNvSpPr/>
          <p:nvPr/>
        </p:nvSpPr>
        <p:spPr>
          <a:xfrm>
            <a:off x="992225" y="3194863"/>
            <a:ext cx="166016" cy="150762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677229" y="1145120"/>
            <a:ext cx="154079" cy="220518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828A5794-34FE-421B-8983-37584394A9E5}"/>
              </a:ext>
            </a:extLst>
          </p:cNvPr>
          <p:cNvSpPr/>
          <p:nvPr/>
        </p:nvSpPr>
        <p:spPr>
          <a:xfrm>
            <a:off x="3900863" y="3181962"/>
            <a:ext cx="187514" cy="176563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1343002" y="1392790"/>
            <a:ext cx="2531345" cy="190237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828A5794-34FE-421B-8983-37584394A9E5}"/>
              </a:ext>
            </a:extLst>
          </p:cNvPr>
          <p:cNvSpPr/>
          <p:nvPr/>
        </p:nvSpPr>
        <p:spPr>
          <a:xfrm>
            <a:off x="511079" y="3442403"/>
            <a:ext cx="6600921" cy="255876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828A5794-34FE-421B-8983-37584394A9E5}"/>
              </a:ext>
            </a:extLst>
          </p:cNvPr>
          <p:cNvSpPr/>
          <p:nvPr/>
        </p:nvSpPr>
        <p:spPr>
          <a:xfrm>
            <a:off x="3158416" y="3184201"/>
            <a:ext cx="361363" cy="174324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828A5794-34FE-421B-8983-37584394A9E5}"/>
              </a:ext>
            </a:extLst>
          </p:cNvPr>
          <p:cNvSpPr/>
          <p:nvPr/>
        </p:nvSpPr>
        <p:spPr>
          <a:xfrm>
            <a:off x="3546295" y="3181961"/>
            <a:ext cx="172265" cy="176564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623183" y="691595"/>
            <a:ext cx="30022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Визуализатор предоставляет возможность «</a:t>
            </a:r>
            <a:r>
              <a:rPr lang="ru-RU" sz="1200" b="1" dirty="0"/>
              <a:t>сравнения версий» </a:t>
            </a:r>
            <a:r>
              <a:rPr lang="ru-RU" sz="1200" dirty="0"/>
              <a:t>по файлам в терминах </a:t>
            </a:r>
            <a:r>
              <a:rPr lang="en-US" sz="1200" dirty="0"/>
              <a:t>Diff/Merge.</a:t>
            </a:r>
            <a:r>
              <a:rPr lang="ru-RU" sz="1200" dirty="0"/>
              <a:t> Для сравнения двух версий следует по очереди выделить их в дереве версий, и нажать кнопку с ладонью </a:t>
            </a:r>
            <a:r>
              <a:rPr lang="ru-RU" sz="1200" b="1" dirty="0"/>
              <a:t>«назначить»</a:t>
            </a:r>
            <a:r>
              <a:rPr lang="ru-RU" sz="1200" dirty="0"/>
              <a:t>, в соответствующем очередной версии поле.</a:t>
            </a:r>
            <a:r>
              <a:rPr lang="en-US" sz="1200" dirty="0"/>
              <a:t> </a:t>
            </a:r>
            <a:endParaRPr lang="ru-RU" sz="1200" dirty="0"/>
          </a:p>
          <a:p>
            <a:r>
              <a:rPr lang="ru-RU" sz="1200" dirty="0"/>
              <a:t>Далее следует выбрать по очереди сравниваемые файлы. В случае одинаковых имен файлов сравнение произойдет автоматически, в противном случае следует нажать кнопку «</a:t>
            </a:r>
            <a:r>
              <a:rPr lang="ru-RU" sz="1200" b="1" dirty="0"/>
              <a:t>сравнить файлы» </a:t>
            </a:r>
            <a:r>
              <a:rPr lang="ru-RU" sz="1200" dirty="0"/>
              <a:t>с синей и зеленой стрелками.</a:t>
            </a:r>
          </a:p>
          <a:p>
            <a:endParaRPr lang="ru-RU" sz="1200" dirty="0"/>
          </a:p>
          <a:p>
            <a:r>
              <a:rPr lang="ru-RU" sz="1200" dirty="0"/>
              <a:t>В случае больших файлов возможна задержка отображения результата, в этой ситуации следует подождать.</a:t>
            </a:r>
          </a:p>
          <a:p>
            <a:r>
              <a:rPr lang="ru-RU" sz="1200" dirty="0"/>
              <a:t>С помощью кнопок с двойными белыми стрелками можно «</a:t>
            </a:r>
            <a:r>
              <a:rPr lang="ru-RU" sz="1200" b="1" dirty="0"/>
              <a:t>перейти к предыдущему» </a:t>
            </a:r>
            <a:r>
              <a:rPr lang="ru-RU" sz="1200" dirty="0"/>
              <a:t>или «</a:t>
            </a:r>
            <a:r>
              <a:rPr lang="ru-RU" sz="1200" b="1" dirty="0"/>
              <a:t>следующему»</a:t>
            </a:r>
            <a:r>
              <a:rPr lang="ru-RU" sz="1200" dirty="0"/>
              <a:t> различиям.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57951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13" y="785726"/>
            <a:ext cx="7011005" cy="52922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7</a:t>
            </a:r>
            <a:r>
              <a:rPr lang="ru-RU" sz="1467" dirty="0">
                <a:solidFill>
                  <a:schemeClr val="tx1"/>
                </a:solidFill>
              </a:rPr>
              <a:t>0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Сравнение версий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28A5794-34FE-421B-8983-37584394A9E5}"/>
              </a:ext>
            </a:extLst>
          </p:cNvPr>
          <p:cNvSpPr/>
          <p:nvPr/>
        </p:nvSpPr>
        <p:spPr>
          <a:xfrm>
            <a:off x="7192423" y="2203601"/>
            <a:ext cx="210381" cy="176563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828A5794-34FE-421B-8983-37584394A9E5}"/>
              </a:ext>
            </a:extLst>
          </p:cNvPr>
          <p:cNvSpPr/>
          <p:nvPr/>
        </p:nvSpPr>
        <p:spPr>
          <a:xfrm>
            <a:off x="5218767" y="2684507"/>
            <a:ext cx="1973656" cy="15351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501394" y="747135"/>
            <a:ext cx="30116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В меню </a:t>
            </a:r>
            <a:r>
              <a:rPr lang="ru-RU" sz="1400" dirty="0">
                <a:hlinkClick r:id="rId4" action="ppaction://hlinksldjump"/>
              </a:rPr>
              <a:t>«</a:t>
            </a:r>
            <a:r>
              <a:rPr lang="ru-RU" sz="1400" b="1" dirty="0">
                <a:hlinkClick r:id="rId4" action="ppaction://hlinksldjump"/>
              </a:rPr>
              <a:t>Настройки сравнения»</a:t>
            </a:r>
            <a:r>
              <a:rPr lang="ru-RU" sz="1400" b="1" dirty="0"/>
              <a:t> </a:t>
            </a:r>
            <a:r>
              <a:rPr lang="ru-RU" sz="1400" dirty="0"/>
              <a:t>возможно изменить критерии. По завершении выставления нужных настроек, чтобы применить их следует нажать кнопку «</a:t>
            </a:r>
            <a:r>
              <a:rPr lang="ru-RU" sz="1400" b="1" dirty="0"/>
              <a:t>сравнить файлы». </a:t>
            </a:r>
            <a:r>
              <a:rPr lang="ru-RU" sz="1400" dirty="0"/>
              <a:t>После обновления настройки следует сравнить файлы повторно.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694061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736714"/>
            <a:ext cx="7467520" cy="54645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71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Работа с версиями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7785223-380A-46CA-8EE1-A072CBEB22B3}"/>
              </a:ext>
            </a:extLst>
          </p:cNvPr>
          <p:cNvSpPr/>
          <p:nvPr/>
        </p:nvSpPr>
        <p:spPr>
          <a:xfrm>
            <a:off x="5602891" y="3528589"/>
            <a:ext cx="2199989" cy="20351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876444" y="736714"/>
            <a:ext cx="312108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Для просмотра исходных кодов версии можно открыть проект в проводнике, щелкнув ПКМ в поле с проектом и файлами, а далее </a:t>
            </a:r>
            <a:r>
              <a:rPr lang="en-US" sz="1400" dirty="0"/>
              <a:t>—</a:t>
            </a:r>
            <a:r>
              <a:rPr lang="ru-RU" sz="1400" dirty="0"/>
              <a:t> «</a:t>
            </a:r>
            <a:r>
              <a:rPr lang="ru-RU" sz="1400" b="1" dirty="0"/>
              <a:t>Открыть в проводнике».</a:t>
            </a:r>
            <a:r>
              <a:rPr lang="ru-RU" sz="1400" dirty="0"/>
              <a:t>  Модифицировать код, а так же проводить действия кроме чтения с файлами и папками, во время работы визуализатора запрещено, так как это вызовет </a:t>
            </a:r>
            <a:r>
              <a:rPr lang="ru-RU" sz="1400" dirty="0" err="1"/>
              <a:t>рассинхронизацию</a:t>
            </a:r>
            <a:r>
              <a:rPr lang="ru-RU" sz="1400" dirty="0"/>
              <a:t> с метаданными проекта.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2659405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07" y="780436"/>
            <a:ext cx="7102304" cy="54263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72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Преобразование проекта: подстановка функций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946B431B-AD89-4C50-A282-97A01F5C013E}"/>
              </a:ext>
            </a:extLst>
          </p:cNvPr>
          <p:cNvSpPr/>
          <p:nvPr/>
        </p:nvSpPr>
        <p:spPr>
          <a:xfrm>
            <a:off x="2587413" y="1744361"/>
            <a:ext cx="1666240" cy="34182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E85223EE-AAFD-4A2D-BD25-8DBED7F783AC}"/>
              </a:ext>
            </a:extLst>
          </p:cNvPr>
          <p:cNvSpPr/>
          <p:nvPr/>
        </p:nvSpPr>
        <p:spPr>
          <a:xfrm>
            <a:off x="5605890" y="1963943"/>
            <a:ext cx="788137" cy="169657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E85223EE-AAFD-4A2D-BD25-8DBED7F783AC}"/>
              </a:ext>
            </a:extLst>
          </p:cNvPr>
          <p:cNvSpPr/>
          <p:nvPr/>
        </p:nvSpPr>
        <p:spPr>
          <a:xfrm>
            <a:off x="6363705" y="2133600"/>
            <a:ext cx="816028" cy="155787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696555" y="780436"/>
            <a:ext cx="2911983" cy="418576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1400" dirty="0"/>
              <a:t>В системе </a:t>
            </a:r>
            <a:r>
              <a:rPr lang="en-US" sz="1400" dirty="0"/>
              <a:t>SAPFOR </a:t>
            </a:r>
            <a:r>
              <a:rPr lang="ru-RU" sz="1400" dirty="0"/>
              <a:t>существует два вида подстановки процедур: точечная подстановка и иерархическая подстановка.</a:t>
            </a:r>
          </a:p>
          <a:p>
            <a:endParaRPr lang="ru-RU" sz="1400" dirty="0"/>
          </a:p>
          <a:p>
            <a:endParaRPr lang="ru-RU" sz="1400" dirty="0"/>
          </a:p>
          <a:p>
            <a:r>
              <a:rPr lang="ru-RU" sz="1400" b="1" dirty="0"/>
              <a:t>«Точечная подстановка»</a:t>
            </a:r>
            <a:r>
              <a:rPr lang="ru-RU" sz="1400" dirty="0"/>
              <a:t> </a:t>
            </a:r>
            <a:r>
              <a:rPr lang="en-US" sz="1400" dirty="0"/>
              <a:t>—</a:t>
            </a:r>
            <a:r>
              <a:rPr lang="ru-RU" sz="1400" dirty="0"/>
              <a:t> подстановка какой-либо точки вызова функции в коде.</a:t>
            </a:r>
          </a:p>
          <a:p>
            <a:endParaRPr lang="ru-RU" sz="1400" dirty="0"/>
          </a:p>
          <a:p>
            <a:r>
              <a:rPr lang="ru-RU" sz="1400" b="1" dirty="0"/>
              <a:t>«Иерархическая подстановка»</a:t>
            </a:r>
            <a:r>
              <a:rPr lang="ru-RU" sz="1400" dirty="0"/>
              <a:t> </a:t>
            </a:r>
            <a:r>
              <a:rPr lang="en-US" sz="1400" dirty="0"/>
              <a:t>—</a:t>
            </a:r>
            <a:r>
              <a:rPr lang="ru-RU" sz="1400" dirty="0"/>
              <a:t> подстановка некоторых (возможно всех) функций, вызываемых из рассматриваемой. </a:t>
            </a:r>
            <a:endParaRPr lang="en-US" sz="1400" dirty="0"/>
          </a:p>
          <a:p>
            <a:endParaRPr lang="en-US" sz="1400" dirty="0"/>
          </a:p>
          <a:p>
            <a:r>
              <a:rPr lang="ru-RU" sz="1400" dirty="0"/>
              <a:t>Для корректного выполнения преобразования требуется указать, какие точки вызовов, либо какую иерархию необходимо подставить. </a:t>
            </a:r>
          </a:p>
        </p:txBody>
      </p:sp>
    </p:spTree>
    <p:extLst>
      <p:ext uri="{BB962C8B-B14F-4D97-AF65-F5344CB8AC3E}">
        <p14:creationId xmlns:p14="http://schemas.microsoft.com/office/powerpoint/2010/main" val="34105185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6" y="768994"/>
            <a:ext cx="7222859" cy="5504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73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Преобразование проекта: подстановка функций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85223EE-AAFD-4A2D-BD25-8DBED7F783AC}"/>
              </a:ext>
            </a:extLst>
          </p:cNvPr>
          <p:cNvSpPr/>
          <p:nvPr/>
        </p:nvSpPr>
        <p:spPr>
          <a:xfrm>
            <a:off x="2883199" y="3013863"/>
            <a:ext cx="1959734" cy="1090777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B31CF37F-6709-4AC5-83A8-9D6B1660A4D8}"/>
              </a:ext>
            </a:extLst>
          </p:cNvPr>
          <p:cNvSpPr/>
          <p:nvPr/>
        </p:nvSpPr>
        <p:spPr>
          <a:xfrm>
            <a:off x="5803743" y="2301144"/>
            <a:ext cx="1531777" cy="3789585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911838" y="732256"/>
            <a:ext cx="2911983" cy="59093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1400" dirty="0"/>
              <a:t>Для того, чтобы нижняя вкладка начала отображать граф вызовов функций и отдельные точки, необходимо выполнить проход анализа «</a:t>
            </a:r>
            <a:r>
              <a:rPr lang="ru-RU" sz="1400" b="1" dirty="0"/>
              <a:t>Граф функций»</a:t>
            </a:r>
            <a:r>
              <a:rPr lang="ru-RU" sz="1400" dirty="0"/>
              <a:t>, либо выполнить один из проходов подстановки функций.</a:t>
            </a:r>
          </a:p>
          <a:p>
            <a:endParaRPr lang="ru-RU" sz="1400" dirty="0"/>
          </a:p>
          <a:p>
            <a:r>
              <a:rPr lang="ru-RU" sz="1400" dirty="0"/>
              <a:t>В случае попытки выполнения, например, преобразования «</a:t>
            </a:r>
            <a:r>
              <a:rPr lang="ru-RU" sz="1400" b="1" dirty="0"/>
              <a:t>Точечная подстановка»</a:t>
            </a:r>
            <a:r>
              <a:rPr lang="ru-RU" sz="1400" dirty="0"/>
              <a:t> функций без выбора каких-либо точек, будет выполнен анализ графа функций, а также выдано сообщение об ошибке о том, что нужно выбрать необходимые функции. В этом случае необходимо нажать «</a:t>
            </a:r>
            <a:r>
              <a:rPr lang="ru-RU" sz="1400" b="1" dirty="0"/>
              <a:t>Готово»</a:t>
            </a:r>
            <a:r>
              <a:rPr lang="ru-RU" sz="1400" dirty="0"/>
              <a:t>, выбрать необходимые вызовы функций, а затем повторить вызов преобразования «</a:t>
            </a:r>
            <a:r>
              <a:rPr lang="ru-RU" sz="1400" b="1" dirty="0"/>
              <a:t>Точечная подстановка функций»</a:t>
            </a:r>
            <a:r>
              <a:rPr lang="ru-RU" sz="1400" dirty="0"/>
              <a:t>. </a:t>
            </a:r>
          </a:p>
          <a:p>
            <a:pPr algn="just"/>
            <a:endParaRPr lang="ru-RU" sz="1400" dirty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/>
            </a:r>
            <a:br>
              <a:rPr lang="ru-RU" sz="1400" dirty="0"/>
            </a:br>
            <a:endParaRPr lang="en-US" sz="1400" dirty="0"/>
          </a:p>
          <a:p>
            <a:pPr algn="just"/>
            <a:endParaRPr lang="ru-RU" sz="1400" dirty="0"/>
          </a:p>
          <a:p>
            <a:pPr algn="just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438496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83" y="758306"/>
            <a:ext cx="7127549" cy="54228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74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Преобразование проекта: подстановка функций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85223EE-AAFD-4A2D-BD25-8DBED7F783AC}"/>
              </a:ext>
            </a:extLst>
          </p:cNvPr>
          <p:cNvSpPr/>
          <p:nvPr/>
        </p:nvSpPr>
        <p:spPr>
          <a:xfrm>
            <a:off x="5491435" y="2266414"/>
            <a:ext cx="1749258" cy="3727985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E85223EE-AAFD-4A2D-BD25-8DBED7F783AC}"/>
              </a:ext>
            </a:extLst>
          </p:cNvPr>
          <p:cNvSpPr/>
          <p:nvPr/>
        </p:nvSpPr>
        <p:spPr>
          <a:xfrm>
            <a:off x="2869612" y="4653280"/>
            <a:ext cx="2528736" cy="101600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885944" y="707855"/>
            <a:ext cx="2911983" cy="566308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1200" dirty="0"/>
              <a:t>Точки вызовов функций сгруппированы по названию функций, а иерархия представлена в виде дерева вызовов. </a:t>
            </a:r>
          </a:p>
          <a:p>
            <a:endParaRPr lang="ru-RU" sz="1200" dirty="0"/>
          </a:p>
          <a:p>
            <a:r>
              <a:rPr lang="ru-RU" sz="1200" dirty="0"/>
              <a:t>За один проход преобразования можно подставить несколько точек вызовов, либо несколько цепочек в иерархии. Выполнить точечную и иерархическую подстановки одновременно нельзя. </a:t>
            </a:r>
          </a:p>
          <a:p>
            <a:endParaRPr lang="ru-RU" sz="1200" dirty="0"/>
          </a:p>
          <a:p>
            <a:r>
              <a:rPr lang="ru-RU" sz="1200" dirty="0"/>
              <a:t>При нажатии на соответствующую строку в иерархии или в списке точек, пользователю отображается соответствующая строка в коде. </a:t>
            </a:r>
          </a:p>
          <a:p>
            <a:endParaRPr lang="ru-RU" sz="1200" dirty="0"/>
          </a:p>
          <a:p>
            <a:r>
              <a:rPr lang="ru-RU" sz="1200" b="1" dirty="0"/>
              <a:t>При выполнении точечной подстановки</a:t>
            </a:r>
            <a:r>
              <a:rPr lang="ru-RU" sz="1200" dirty="0"/>
              <a:t>  будет выполнена подстановка текущего вызова, а также всех вложенных в данную функций вызовов. </a:t>
            </a:r>
          </a:p>
          <a:p>
            <a:endParaRPr lang="ru-RU" sz="1200" dirty="0"/>
          </a:p>
          <a:p>
            <a:r>
              <a:rPr lang="ru-RU" sz="1200" b="1" dirty="0"/>
              <a:t>При выполнении иерархической подстановки</a:t>
            </a:r>
            <a:r>
              <a:rPr lang="ru-RU" sz="1200" dirty="0"/>
              <a:t>  будет выполнена подстановка только тех функций, которые отмечены в непрерывной цепочке дерева функций.</a:t>
            </a:r>
          </a:p>
          <a:p>
            <a:pPr algn="just"/>
            <a:endParaRPr lang="ru-RU" sz="1200" dirty="0"/>
          </a:p>
          <a:p>
            <a:pPr algn="just"/>
            <a:r>
              <a:rPr lang="ru-RU" sz="1200" dirty="0"/>
              <a:t/>
            </a:r>
            <a:br>
              <a:rPr lang="ru-RU" sz="1200" dirty="0"/>
            </a:br>
            <a:endParaRPr lang="en-US" sz="1200" dirty="0"/>
          </a:p>
          <a:p>
            <a:pPr algn="just"/>
            <a:endParaRPr lang="ru-RU" sz="1200" dirty="0"/>
          </a:p>
          <a:p>
            <a:pPr algn="just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668797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6" y="817325"/>
            <a:ext cx="6940474" cy="53127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75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Создание параллельных версий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06BCD46C-8D39-4253-B399-B4852A30961F}"/>
              </a:ext>
            </a:extLst>
          </p:cNvPr>
          <p:cNvSpPr/>
          <p:nvPr/>
        </p:nvSpPr>
        <p:spPr>
          <a:xfrm>
            <a:off x="1575303" y="1037518"/>
            <a:ext cx="944377" cy="17490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80D8EAB0-CB79-4839-A7C2-3ADA9BDB7AD2}"/>
              </a:ext>
            </a:extLst>
          </p:cNvPr>
          <p:cNvSpPr/>
          <p:nvPr/>
        </p:nvSpPr>
        <p:spPr>
          <a:xfrm>
            <a:off x="700170" y="4074047"/>
            <a:ext cx="2632310" cy="199280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21EC722A-F239-4386-9367-713378C4291E}"/>
              </a:ext>
            </a:extLst>
          </p:cNvPr>
          <p:cNvSpPr/>
          <p:nvPr/>
        </p:nvSpPr>
        <p:spPr>
          <a:xfrm>
            <a:off x="633809" y="1212427"/>
            <a:ext cx="6518831" cy="180170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559101" y="817325"/>
            <a:ext cx="40851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Для создания параллельных схем (версий) проекта необходимо успешно завершить анализ </a:t>
            </a:r>
            <a:r>
              <a:rPr lang="ru-RU" sz="1400" b="1" dirty="0"/>
              <a:t>«Распределение данных» </a:t>
            </a:r>
            <a:r>
              <a:rPr lang="ru-RU" sz="1400" dirty="0"/>
              <a:t>и</a:t>
            </a:r>
            <a:r>
              <a:rPr lang="ru-RU" sz="1400" b="1" dirty="0"/>
              <a:t> </a:t>
            </a:r>
            <a:r>
              <a:rPr lang="ru-RU" sz="1400" dirty="0"/>
              <a:t>перейти во вкладку «</a:t>
            </a:r>
            <a:r>
              <a:rPr lang="ru-RU" sz="1400" b="1" dirty="0"/>
              <a:t>Версии»</a:t>
            </a:r>
            <a:r>
              <a:rPr lang="ru-RU" sz="1400" dirty="0"/>
              <a:t>. </a:t>
            </a:r>
          </a:p>
          <a:p>
            <a:endParaRPr lang="ru-RU" sz="1400" dirty="0"/>
          </a:p>
          <a:p>
            <a:r>
              <a:rPr lang="ru-RU" sz="1400" dirty="0"/>
              <a:t>При создании параллельной версии отображается полученное ранее «</a:t>
            </a:r>
            <a:r>
              <a:rPr lang="ru-RU" sz="1400" b="1" dirty="0"/>
              <a:t>распределение данных» </a:t>
            </a:r>
            <a:r>
              <a:rPr lang="ru-RU" sz="1400" dirty="0"/>
              <a:t>по областям распараллеливания. Пользователю показывается отображение массивов на </a:t>
            </a:r>
            <a:r>
              <a:rPr lang="en-US" sz="1400" dirty="0"/>
              <a:t>DVMH-</a:t>
            </a:r>
            <a:r>
              <a:rPr lang="ru-RU" sz="1400" dirty="0"/>
              <a:t>шаблоны, которые и будут распределяться. </a:t>
            </a:r>
          </a:p>
        </p:txBody>
      </p:sp>
    </p:spTree>
    <p:extLst>
      <p:ext uri="{BB962C8B-B14F-4D97-AF65-F5344CB8AC3E}">
        <p14:creationId xmlns:p14="http://schemas.microsoft.com/office/powerpoint/2010/main" val="34739245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06" y="857676"/>
            <a:ext cx="6931630" cy="3670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76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Создание параллельных версий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1EC722A-F239-4386-9367-713378C4291E}"/>
              </a:ext>
            </a:extLst>
          </p:cNvPr>
          <p:cNvSpPr/>
          <p:nvPr/>
        </p:nvSpPr>
        <p:spPr>
          <a:xfrm>
            <a:off x="579199" y="2622121"/>
            <a:ext cx="1195413" cy="215905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80D8EAB0-CB79-4839-A7C2-3ADA9BDB7AD2}"/>
              </a:ext>
            </a:extLst>
          </p:cNvPr>
          <p:cNvSpPr/>
          <p:nvPr/>
        </p:nvSpPr>
        <p:spPr>
          <a:xfrm>
            <a:off x="1652692" y="4277447"/>
            <a:ext cx="1496907" cy="25097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404259" y="817325"/>
            <a:ext cx="48808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Для снижения количества вариантов распараллеливания, пользователю доступна возможность фильтрации необходимых вариантов по </a:t>
            </a:r>
            <a:r>
              <a:rPr lang="ru-RU" sz="1200" b="1" dirty="0"/>
              <a:t>«</a:t>
            </a:r>
            <a:r>
              <a:rPr lang="en-US" sz="1200" b="1" dirty="0"/>
              <a:t>BLOCK</a:t>
            </a:r>
            <a:r>
              <a:rPr lang="ru-RU" sz="1200" b="1" dirty="0"/>
              <a:t>»</a:t>
            </a:r>
            <a:r>
              <a:rPr lang="en-US" sz="1200" b="1" dirty="0"/>
              <a:t> </a:t>
            </a:r>
            <a:r>
              <a:rPr lang="ru-RU" sz="1200" dirty="0"/>
              <a:t>и </a:t>
            </a:r>
            <a:r>
              <a:rPr lang="ru-RU" sz="1200" b="1" dirty="0"/>
              <a:t>«*»</a:t>
            </a:r>
            <a:r>
              <a:rPr lang="ru-RU" sz="1200" dirty="0"/>
              <a:t>. </a:t>
            </a:r>
          </a:p>
          <a:p>
            <a:endParaRPr lang="ru-RU" sz="1200" dirty="0"/>
          </a:p>
          <a:p>
            <a:r>
              <a:rPr lang="ru-RU" sz="1200" dirty="0"/>
              <a:t>Например, мы хотим отфильтровать такие варианты, для которых первый шаблон всегда имеет блочное распределение по измерению </a:t>
            </a:r>
            <a:r>
              <a:rPr lang="ru-RU" sz="1200" b="1" dirty="0"/>
              <a:t>«</a:t>
            </a:r>
            <a:r>
              <a:rPr lang="en-US" sz="1200" b="1" dirty="0" err="1"/>
              <a:t>i</a:t>
            </a:r>
            <a:r>
              <a:rPr lang="ru-RU" sz="1200" b="1" dirty="0"/>
              <a:t>»</a:t>
            </a:r>
            <a:r>
              <a:rPr lang="en-US" sz="1200" dirty="0"/>
              <a:t>, </a:t>
            </a:r>
            <a:r>
              <a:rPr lang="ru-RU" sz="1200" dirty="0"/>
              <a:t>а второй </a:t>
            </a:r>
            <a:r>
              <a:rPr lang="en-US" sz="1200" dirty="0"/>
              <a:t>—</a:t>
            </a:r>
            <a:r>
              <a:rPr lang="ru-RU" sz="1200" dirty="0"/>
              <a:t> блочное распределение по измерению </a:t>
            </a:r>
            <a:r>
              <a:rPr lang="ru-RU" sz="1200" b="1" dirty="0"/>
              <a:t>«</a:t>
            </a:r>
            <a:r>
              <a:rPr lang="en-US" sz="1200" b="1" dirty="0"/>
              <a:t>j</a:t>
            </a:r>
            <a:r>
              <a:rPr lang="ru-RU" sz="1200" b="1" dirty="0"/>
              <a:t>»</a:t>
            </a:r>
            <a:r>
              <a:rPr lang="en-US" sz="1200" dirty="0"/>
              <a:t>. </a:t>
            </a:r>
            <a:r>
              <a:rPr lang="ru-RU" sz="1200" dirty="0"/>
              <a:t>Для этого нужно выбрать для соответствующего шаблона нужные настройки («</a:t>
            </a:r>
            <a:r>
              <a:rPr lang="en-US" sz="1200" b="1" dirty="0"/>
              <a:t>BLOCK</a:t>
            </a:r>
            <a:r>
              <a:rPr lang="ru-RU" sz="1200" b="1" dirty="0"/>
              <a:t>» </a:t>
            </a:r>
            <a:r>
              <a:rPr lang="ru-RU" sz="1200" dirty="0"/>
              <a:t>или </a:t>
            </a:r>
            <a:r>
              <a:rPr lang="ru-RU" sz="1200" b="1" dirty="0"/>
              <a:t>«</a:t>
            </a:r>
            <a:r>
              <a:rPr lang="en-US" sz="1200" b="1" dirty="0"/>
              <a:t>*</a:t>
            </a:r>
            <a:r>
              <a:rPr lang="ru-RU" sz="1200" b="1" dirty="0"/>
              <a:t>»</a:t>
            </a:r>
            <a:r>
              <a:rPr lang="en-US" sz="1200" dirty="0"/>
              <a:t>, </a:t>
            </a:r>
            <a:r>
              <a:rPr lang="ru-RU" sz="1200" dirty="0"/>
              <a:t>или «</a:t>
            </a:r>
            <a:r>
              <a:rPr lang="ru-RU" sz="1200" b="1" dirty="0"/>
              <a:t>Х</a:t>
            </a:r>
            <a:r>
              <a:rPr lang="ru-RU" sz="1200" dirty="0"/>
              <a:t>» </a:t>
            </a:r>
            <a:r>
              <a:rPr lang="en-US" sz="1200" dirty="0"/>
              <a:t>— </a:t>
            </a:r>
            <a:r>
              <a:rPr lang="ru-RU" sz="1200" dirty="0"/>
              <a:t>любое</a:t>
            </a:r>
            <a:r>
              <a:rPr lang="en-US" sz="1200" dirty="0"/>
              <a:t> </a:t>
            </a:r>
            <a:r>
              <a:rPr lang="ru-RU" sz="1200" dirty="0"/>
              <a:t>значение), а также выбрать «</a:t>
            </a:r>
            <a:r>
              <a:rPr lang="en-US" sz="1200" b="1" dirty="0"/>
              <a:t>BLOCK</a:t>
            </a:r>
            <a:r>
              <a:rPr lang="ru-RU" sz="1200" b="1" dirty="0"/>
              <a:t>»</a:t>
            </a:r>
            <a:r>
              <a:rPr lang="en-US" sz="1200" dirty="0"/>
              <a:t> </a:t>
            </a:r>
            <a:r>
              <a:rPr lang="ru-RU" sz="1200" dirty="0"/>
              <a:t>в списке фильтрации. </a:t>
            </a:r>
          </a:p>
          <a:p>
            <a:endParaRPr lang="ru-RU" sz="1200" dirty="0"/>
          </a:p>
          <a:p>
            <a:r>
              <a:rPr lang="ru-RU" sz="1200" dirty="0"/>
              <a:t>Тем самым, система подсчитает пользователю, сколько вариантов получилось без их непосредственного создания.</a:t>
            </a:r>
          </a:p>
          <a:p>
            <a:endParaRPr lang="ru-RU" sz="1200" dirty="0"/>
          </a:p>
          <a:p>
            <a:r>
              <a:rPr lang="ru-RU" sz="1200" dirty="0"/>
              <a:t>Чтобы отобразить все возможные варианты, следует нажать кнопку «</a:t>
            </a:r>
            <a:r>
              <a:rPr lang="ru-RU" sz="1200" b="1" dirty="0"/>
              <a:t>Все варианты». </a:t>
            </a:r>
            <a:br>
              <a:rPr lang="ru-RU" sz="1200" b="1" dirty="0"/>
            </a:br>
            <a:r>
              <a:rPr lang="ru-RU" sz="1200" dirty="0"/>
              <a:t>Чтобы отобразить минимальное покрытие вариантов, следует нажать кнопку </a:t>
            </a:r>
            <a:r>
              <a:rPr lang="ru-RU" sz="1200" b="1" dirty="0"/>
              <a:t>«Покрытие версий».</a:t>
            </a:r>
          </a:p>
        </p:txBody>
      </p:sp>
    </p:spTree>
    <p:extLst>
      <p:ext uri="{BB962C8B-B14F-4D97-AF65-F5344CB8AC3E}">
        <p14:creationId xmlns:p14="http://schemas.microsoft.com/office/powerpoint/2010/main" val="37936391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77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Работа с параллельными вариантами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145867" y="737900"/>
            <a:ext cx="482662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После генерации вариантов, происходит их отображение для дальнейшей оценки и построения. Если ранее были выполнены построения и/или оценки этих вариантов, то данная информация </a:t>
            </a:r>
            <a:r>
              <a:rPr lang="ru-RU" sz="1400" dirty="0" err="1"/>
              <a:t>подгрузится</a:t>
            </a:r>
            <a:r>
              <a:rPr lang="ru-RU" sz="1400" dirty="0"/>
              <a:t> и отобразится.</a:t>
            </a:r>
          </a:p>
          <a:p>
            <a:endParaRPr lang="ru-RU" sz="1400" b="1" dirty="0"/>
          </a:p>
          <a:p>
            <a:endParaRPr lang="ru-RU" sz="1400" b="1" dirty="0"/>
          </a:p>
          <a:p>
            <a:endParaRPr lang="ru-RU" sz="1400" b="1" dirty="0"/>
          </a:p>
          <a:p>
            <a:endParaRPr lang="ru-RU" sz="1400" b="1" dirty="0"/>
          </a:p>
          <a:p>
            <a:endParaRPr lang="ru-RU" sz="1400" b="1" dirty="0"/>
          </a:p>
          <a:p>
            <a:endParaRPr lang="ru-RU" sz="1400" b="1" dirty="0"/>
          </a:p>
          <a:p>
            <a:endParaRPr lang="ru-RU" sz="1400" b="1" dirty="0"/>
          </a:p>
          <a:p>
            <a:endParaRPr lang="ru-RU" sz="1400" b="1" dirty="0"/>
          </a:p>
          <a:p>
            <a:endParaRPr lang="en-US" sz="1400" b="1" dirty="0"/>
          </a:p>
          <a:p>
            <a:endParaRPr lang="ru-RU" sz="1400" b="1" dirty="0"/>
          </a:p>
          <a:p>
            <a:endParaRPr lang="ru-RU" sz="1400" b="1" dirty="0"/>
          </a:p>
          <a:p>
            <a:r>
              <a:rPr lang="ru-RU" sz="1400" dirty="0"/>
              <a:t>Необходимо выбрать  параллельные варианты для оценки и/или построения. Можно выбирать все, если это требуется,</a:t>
            </a:r>
            <a:r>
              <a:rPr lang="en-US" sz="1400" dirty="0"/>
              <a:t> </a:t>
            </a:r>
            <a:r>
              <a:rPr lang="ru-RU" sz="1400" dirty="0"/>
              <a:t>при помощи контекстного меню, вызываемого ПКМ, или выбирать единичные.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32" y="817325"/>
            <a:ext cx="6618437" cy="481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096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99" y="860591"/>
            <a:ext cx="6998110" cy="51201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78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Работа с параллельными вариантами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665467" y="670322"/>
            <a:ext cx="44068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После выполнения оценки вариантов с помощью «</a:t>
            </a:r>
            <a:r>
              <a:rPr lang="ru-RU" sz="1400" b="1" dirty="0"/>
              <a:t>Оценить»</a:t>
            </a:r>
            <a:r>
              <a:rPr lang="ru-RU" sz="1400" dirty="0"/>
              <a:t>, можно их отсортировать по столбцу </a:t>
            </a:r>
            <a:r>
              <a:rPr lang="ru-RU" sz="1400" b="1" dirty="0"/>
              <a:t>Оценка</a:t>
            </a:r>
            <a:r>
              <a:rPr lang="ru-RU" sz="1400" dirty="0"/>
              <a:t> и «</a:t>
            </a:r>
            <a:r>
              <a:rPr lang="ru-RU" sz="1400" b="1" dirty="0"/>
              <a:t>Построить»</a:t>
            </a:r>
            <a:r>
              <a:rPr lang="ru-RU" sz="1400" dirty="0"/>
              <a:t> наилучший параллельный вариант по мнению системы. </a:t>
            </a:r>
          </a:p>
          <a:p>
            <a:pPr algn="just"/>
            <a:r>
              <a:rPr lang="ru-RU" sz="1400" dirty="0"/>
              <a:t>Таблица отображает сводные характеристики по вставленным </a:t>
            </a:r>
            <a:r>
              <a:rPr lang="en-US" sz="1400" dirty="0"/>
              <a:t>DVMH-</a:t>
            </a:r>
            <a:r>
              <a:rPr lang="ru-RU" sz="1400" dirty="0"/>
              <a:t>директивам. </a:t>
            </a:r>
          </a:p>
          <a:p>
            <a:pPr algn="just"/>
            <a:r>
              <a:rPr lang="ru-RU" sz="1400" dirty="0"/>
              <a:t>В дереве версий после «</a:t>
            </a:r>
            <a:r>
              <a:rPr lang="ru-RU" sz="1400" b="1" dirty="0"/>
              <a:t>Построения» </a:t>
            </a:r>
            <a:r>
              <a:rPr lang="ru-RU" sz="1400" dirty="0"/>
              <a:t>появляются новые версии программы. Версии организованы в дерево. На скриншоте создается копия текущего проекта (</a:t>
            </a:r>
            <a:r>
              <a:rPr lang="en-US" sz="1400" dirty="0"/>
              <a:t>m1) </a:t>
            </a:r>
            <a:r>
              <a:rPr lang="ru-RU" sz="1400" dirty="0"/>
              <a:t>и результирующие параллельные версии (</a:t>
            </a:r>
            <a:r>
              <a:rPr lang="en-US" sz="1400" dirty="0"/>
              <a:t>p1-p</a:t>
            </a:r>
            <a:r>
              <a:rPr lang="ru-RU" sz="1400" dirty="0"/>
              <a:t>2</a:t>
            </a:r>
            <a:r>
              <a:rPr lang="en-US" sz="1400" dirty="0"/>
              <a:t>). </a:t>
            </a:r>
            <a:r>
              <a:rPr lang="ru-RU" sz="1400" dirty="0"/>
              <a:t>Для перехода в новую версию необходимо выделить и нажать на нее двойным кликом.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367CA3A8-7D93-43AC-9D16-F0B0BDBCBAB0}"/>
              </a:ext>
            </a:extLst>
          </p:cNvPr>
          <p:cNvSpPr/>
          <p:nvPr/>
        </p:nvSpPr>
        <p:spPr>
          <a:xfrm>
            <a:off x="1096907" y="4319314"/>
            <a:ext cx="772533" cy="19849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8786AD47-4A49-49C9-AADF-AB31A0C943FC}"/>
              </a:ext>
            </a:extLst>
          </p:cNvPr>
          <p:cNvSpPr/>
          <p:nvPr/>
        </p:nvSpPr>
        <p:spPr>
          <a:xfrm>
            <a:off x="547996" y="1491575"/>
            <a:ext cx="1506356" cy="25571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>
            <a:endCxn id="13" idx="3"/>
          </p:cNvCxnSpPr>
          <p:nvPr/>
        </p:nvCxnSpPr>
        <p:spPr>
          <a:xfrm flipH="1" flipV="1">
            <a:off x="2054352" y="1619434"/>
            <a:ext cx="5745717" cy="68107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562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72" y="2634720"/>
            <a:ext cx="6724182" cy="35862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B4A6C93-7010-4827-BF7D-5E3029534A4A}"/>
              </a:ext>
            </a:extLst>
          </p:cNvPr>
          <p:cNvSpPr txBox="1"/>
          <p:nvPr/>
        </p:nvSpPr>
        <p:spPr>
          <a:xfrm>
            <a:off x="365177" y="802250"/>
            <a:ext cx="11954435" cy="1846659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r>
              <a:rPr lang="ru-RU" sz="2000" dirty="0"/>
              <a:t>В случае ОС </a:t>
            </a:r>
            <a:r>
              <a:rPr lang="en-US" sz="2000" dirty="0"/>
              <a:t>Windows</a:t>
            </a:r>
            <a:r>
              <a:rPr lang="ru-RU" sz="2000" dirty="0"/>
              <a:t>, часть функционала системы – а именно «</a:t>
            </a:r>
            <a:r>
              <a:rPr lang="ru-RU" sz="2000" b="1" dirty="0"/>
              <a:t>Предварительная компиляция проекта»</a:t>
            </a:r>
            <a:r>
              <a:rPr lang="ru-RU" sz="2000" dirty="0"/>
              <a:t>, «</a:t>
            </a:r>
            <a:r>
              <a:rPr lang="ru-RU" sz="2000" b="1" dirty="0"/>
              <a:t>Получение тестового покрытия </a:t>
            </a:r>
            <a:r>
              <a:rPr lang="en-US" sz="2000" b="1" dirty="0"/>
              <a:t>GCOV</a:t>
            </a:r>
            <a:r>
              <a:rPr lang="ru-RU" sz="2000" b="1" dirty="0"/>
              <a:t>»</a:t>
            </a:r>
            <a:r>
              <a:rPr lang="ru-RU" sz="2000" dirty="0"/>
              <a:t>, и «</a:t>
            </a:r>
            <a:r>
              <a:rPr lang="ru-RU" sz="2000" b="1" dirty="0"/>
              <a:t>Запуск проекта на локальной машине» </a:t>
            </a:r>
            <a:r>
              <a:rPr lang="ru-RU" sz="2000" dirty="0"/>
              <a:t>–</a:t>
            </a:r>
            <a:r>
              <a:rPr lang="ru-RU" sz="2000" b="1" dirty="0"/>
              <a:t> </a:t>
            </a:r>
            <a:r>
              <a:rPr lang="ru-RU" sz="2000" dirty="0"/>
              <a:t>использует </a:t>
            </a:r>
            <a:r>
              <a:rPr lang="en-US" sz="2000" dirty="0" err="1"/>
              <a:t>MinGW</a:t>
            </a:r>
            <a:r>
              <a:rPr lang="ru-RU" sz="2000" dirty="0"/>
              <a:t>, то есть эмулятор ОС </a:t>
            </a:r>
            <a:r>
              <a:rPr lang="en-US" sz="2000" dirty="0"/>
              <a:t>Linux </a:t>
            </a:r>
            <a:r>
              <a:rPr lang="ru-RU" sz="2000" dirty="0"/>
              <a:t>под </a:t>
            </a:r>
            <a:r>
              <a:rPr lang="en-US" sz="2000" dirty="0"/>
              <a:t>OC Windows</a:t>
            </a:r>
            <a:r>
              <a:rPr lang="ru-RU" sz="2000" dirty="0"/>
              <a:t>.</a:t>
            </a:r>
            <a:r>
              <a:rPr lang="en-US" sz="2000" dirty="0"/>
              <a:t> </a:t>
            </a:r>
            <a:r>
              <a:rPr lang="ru-RU" sz="2000" dirty="0"/>
              <a:t>Для его установки следует</a:t>
            </a:r>
            <a:r>
              <a:rPr lang="en-US" sz="2000" dirty="0"/>
              <a:t>:</a:t>
            </a: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Скачать установщик</a:t>
            </a:r>
            <a:r>
              <a:rPr lang="en-US" dirty="0"/>
              <a:t> </a:t>
            </a:r>
            <a:r>
              <a:rPr lang="ru-RU" dirty="0"/>
              <a:t>«</a:t>
            </a:r>
            <a:r>
              <a:rPr lang="en-US" b="1" dirty="0"/>
              <a:t>mingw-get-setup.exe</a:t>
            </a:r>
            <a:r>
              <a:rPr lang="ru-RU" b="1" dirty="0"/>
              <a:t>»</a:t>
            </a:r>
            <a:r>
              <a:rPr lang="ru-RU" dirty="0"/>
              <a:t> для него можно по следующей ссылке</a:t>
            </a:r>
            <a:r>
              <a:rPr lang="en-US" dirty="0"/>
              <a:t>:</a:t>
            </a:r>
            <a:r>
              <a:rPr lang="ru-RU" dirty="0"/>
              <a:t> </a:t>
            </a:r>
            <a:r>
              <a:rPr lang="en-US" dirty="0">
                <a:hlinkClick r:id="rId3"/>
              </a:rPr>
              <a:t>https://sourceforge.net/projects/mingw/files/latest/download</a:t>
            </a:r>
            <a:r>
              <a:rPr lang="ru-RU" dirty="0"/>
              <a:t>.</a:t>
            </a:r>
            <a:r>
              <a:rPr lang="en-US" dirty="0"/>
              <a:t> </a:t>
            </a:r>
            <a:r>
              <a:rPr lang="ru-RU" dirty="0"/>
              <a:t>Адрес установки </a:t>
            </a:r>
            <a:r>
              <a:rPr lang="en-US" dirty="0" err="1"/>
              <a:t>MinGW</a:t>
            </a:r>
            <a:r>
              <a:rPr lang="en-US" dirty="0"/>
              <a:t> </a:t>
            </a:r>
            <a:r>
              <a:rPr lang="ru-RU" dirty="0"/>
              <a:t>по умолчанию «</a:t>
            </a:r>
            <a:r>
              <a:rPr lang="en-US" b="1" dirty="0"/>
              <a:t>C:\MinGW</a:t>
            </a:r>
            <a:r>
              <a:rPr lang="ru-RU" b="1" dirty="0"/>
              <a:t>»</a:t>
            </a:r>
            <a:r>
              <a:rPr lang="en-US" b="1" dirty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При выборе компонент для установки следует отметить</a:t>
            </a:r>
            <a:r>
              <a:rPr lang="en-US" dirty="0"/>
              <a:t> </a:t>
            </a:r>
            <a:r>
              <a:rPr lang="ru-RU" dirty="0"/>
              <a:t>их как показано на скриншоте.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7|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Установка </a:t>
            </a:r>
            <a:r>
              <a:rPr lang="en-US" sz="3600" dirty="0" err="1">
                <a:latin typeface="+mj-lt"/>
              </a:rPr>
              <a:t>MinGW</a:t>
            </a:r>
            <a:r>
              <a:rPr lang="en-US" sz="3600" dirty="0">
                <a:latin typeface="+mj-lt"/>
              </a:rPr>
              <a:t> (</a:t>
            </a:r>
            <a:r>
              <a:rPr lang="ru-RU" sz="3600" dirty="0">
                <a:latin typeface="+mj-lt"/>
              </a:rPr>
              <a:t>ОС </a:t>
            </a:r>
            <a:r>
              <a:rPr lang="en-US" sz="3600" dirty="0">
                <a:latin typeface="+mj-lt"/>
              </a:rPr>
              <a:t>Windows)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5914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6" y="803682"/>
            <a:ext cx="7047210" cy="54167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79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Обратная связь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1980236" y="1027182"/>
            <a:ext cx="787846" cy="148475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944440" y="662423"/>
            <a:ext cx="305469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случае возникновения внештатных ситуаций, например:</a:t>
            </a:r>
          </a:p>
          <a:p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ru-RU" dirty="0"/>
              <a:t>Отрицательного кода возврата (кроме -99, он означает что проход был прерван пользователем)</a:t>
            </a:r>
            <a:r>
              <a:rPr lang="en-US" dirty="0"/>
              <a:t>;</a:t>
            </a:r>
            <a:endParaRPr lang="ru-RU" dirty="0"/>
          </a:p>
          <a:p>
            <a:pPr>
              <a:buFont typeface="Wingdings" pitchFamily="2" charset="2"/>
              <a:buChar char="Ø"/>
            </a:pPr>
            <a:r>
              <a:rPr lang="ru-RU" dirty="0"/>
              <a:t>Наличия в </a:t>
            </a:r>
            <a:r>
              <a:rPr lang="ru-RU" b="1" dirty="0"/>
              <a:t>Журнале сообщений</a:t>
            </a:r>
            <a:r>
              <a:rPr lang="ru-RU" dirty="0"/>
              <a:t> вида «</a:t>
            </a:r>
            <a:r>
              <a:rPr lang="en-US" b="1" dirty="0"/>
              <a:t>Internal error at line XXX</a:t>
            </a:r>
            <a:r>
              <a:rPr lang="ru-RU" b="1" dirty="0"/>
              <a:t>»</a:t>
            </a:r>
            <a:r>
              <a:rPr lang="en-US" b="1" dirty="0"/>
              <a:t>;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ru-RU" dirty="0"/>
              <a:t>«Зависания» или «Падения»</a:t>
            </a:r>
            <a:r>
              <a:rPr lang="en-US" dirty="0"/>
              <a:t> </a:t>
            </a:r>
            <a:r>
              <a:rPr lang="ru-RU" dirty="0"/>
              <a:t>текущего прохода</a:t>
            </a:r>
            <a:r>
              <a:rPr lang="en-US" dirty="0"/>
              <a:t>;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r>
              <a:rPr lang="ru-RU" dirty="0"/>
              <a:t>следует сообщить о них через механизм </a:t>
            </a:r>
            <a:r>
              <a:rPr lang="ru-RU" b="1" dirty="0"/>
              <a:t>обратной связи</a:t>
            </a:r>
            <a:r>
              <a:rPr lang="ru-RU" dirty="0"/>
              <a:t>, встроенный в систему </a:t>
            </a:r>
            <a:r>
              <a:rPr lang="en-US" dirty="0"/>
              <a:t>SAPFOR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713825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8</a:t>
            </a:r>
            <a:r>
              <a:rPr lang="ru-RU" sz="1467" dirty="0">
                <a:solidFill>
                  <a:schemeClr val="tx1"/>
                </a:solidFill>
              </a:rPr>
              <a:t>0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Регистрация на сервере системы </a:t>
            </a:r>
            <a:r>
              <a:rPr lang="en-US" sz="3600" dirty="0">
                <a:latin typeface="+mj-lt"/>
              </a:rPr>
              <a:t>SAPFOR</a:t>
            </a:r>
            <a:r>
              <a:rPr lang="ru-RU" sz="3600" dirty="0">
                <a:latin typeface="+mj-lt"/>
              </a:rPr>
              <a:t> 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5699142" y="868604"/>
            <a:ext cx="63099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Первым делом следует «</a:t>
            </a:r>
            <a:r>
              <a:rPr lang="ru-RU" sz="1400" b="1" dirty="0"/>
              <a:t>открыть версию» </a:t>
            </a:r>
            <a:r>
              <a:rPr lang="ru-RU" sz="1400" dirty="0"/>
              <a:t>проекта, на которой возникает внештатная ситуация, и перейти на вкладку </a:t>
            </a:r>
            <a:r>
              <a:rPr lang="ru-RU" sz="1400" b="1" dirty="0"/>
              <a:t>«Обратная связь»</a:t>
            </a:r>
            <a:r>
              <a:rPr lang="ru-RU" sz="1400" dirty="0"/>
              <a:t>.</a:t>
            </a:r>
          </a:p>
          <a:p>
            <a:r>
              <a:rPr lang="ru-RU" sz="1400" dirty="0"/>
              <a:t>Если вместо имени и адреса знаки вопроса, а  роль </a:t>
            </a:r>
            <a:r>
              <a:rPr lang="ru-RU" sz="1400" b="1" dirty="0"/>
              <a:t>«не</a:t>
            </a:r>
            <a:r>
              <a:rPr lang="en-US" sz="1400" b="1" dirty="0"/>
              <a:t> </a:t>
            </a:r>
            <a:r>
              <a:rPr lang="ru-RU" sz="1400" b="1" dirty="0"/>
              <a:t>зарегистрирован» </a:t>
            </a:r>
            <a:r>
              <a:rPr lang="ru-RU" sz="1400" dirty="0"/>
              <a:t>, требуется выполнить </a:t>
            </a:r>
            <a:r>
              <a:rPr lang="ru-RU" sz="1400" b="1" dirty="0"/>
              <a:t>«регистрацию» </a:t>
            </a:r>
            <a:r>
              <a:rPr lang="ru-RU" sz="1400" dirty="0"/>
              <a:t>в системе.</a:t>
            </a:r>
          </a:p>
          <a:p>
            <a:r>
              <a:rPr lang="ru-RU" sz="1400" dirty="0"/>
              <a:t>Помимо «</a:t>
            </a:r>
            <a:r>
              <a:rPr lang="ru-RU" sz="1400" b="1" dirty="0"/>
              <a:t>отправки отчётов об ошибках»</a:t>
            </a:r>
            <a:r>
              <a:rPr lang="ru-RU" sz="1400" dirty="0"/>
              <a:t>, </a:t>
            </a:r>
            <a:r>
              <a:rPr lang="ru-RU" sz="1400" b="1" dirty="0"/>
              <a:t>«регистрация» </a:t>
            </a:r>
            <a:r>
              <a:rPr lang="ru-RU" sz="1400" dirty="0"/>
              <a:t>позволяет получать информацию о новых версиях компонент по электронной почте.</a:t>
            </a:r>
          </a:p>
          <a:p>
            <a:r>
              <a:rPr lang="ru-RU" sz="1400" dirty="0"/>
              <a:t>Для регистрации нужно указать своё имя и адрес электронной почты. После этого административный сервер отправит на него письмо с четырёхзначным кодом подтверждения. </a:t>
            </a:r>
            <a:endParaRPr lang="en-US" sz="1400" dirty="0"/>
          </a:p>
          <a:p>
            <a:r>
              <a:rPr lang="ru-RU" sz="1400" dirty="0"/>
              <a:t>Письмо придет от </a:t>
            </a:r>
            <a:r>
              <a:rPr lang="ru-RU" sz="1400" b="1" dirty="0"/>
              <a:t>«</a:t>
            </a:r>
            <a:r>
              <a:rPr lang="en-US" sz="1400" b="1" dirty="0"/>
              <a:t>sapfor.tracker@internet.ru</a:t>
            </a:r>
            <a:r>
              <a:rPr lang="ru-RU" sz="1400" b="1" dirty="0"/>
              <a:t>»</a:t>
            </a:r>
            <a:r>
              <a:rPr lang="ru-RU" sz="1400" dirty="0"/>
              <a:t>, и будет озаглавлено </a:t>
            </a:r>
            <a:r>
              <a:rPr lang="ru-RU" sz="1400" b="1" dirty="0"/>
              <a:t>«Код регистрации визуализатора для»</a:t>
            </a:r>
            <a:r>
              <a:rPr lang="ru-RU" sz="1400" dirty="0"/>
              <a:t>. Полученный код следует ввести в окошко визуализатора.</a:t>
            </a:r>
            <a:endParaRPr lang="ru-RU" sz="1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72" y="817325"/>
            <a:ext cx="5199558" cy="27574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72" y="3641621"/>
            <a:ext cx="5199558" cy="26164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4525" y="3686636"/>
            <a:ext cx="5074643" cy="191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379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6" y="763425"/>
            <a:ext cx="7228916" cy="54592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8</a:t>
            </a:r>
            <a:r>
              <a:rPr lang="ru-RU" sz="1467" dirty="0">
                <a:solidFill>
                  <a:schemeClr val="tx1"/>
                </a:solidFill>
              </a:rPr>
              <a:t>1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Регистрация на сервере системы </a:t>
            </a:r>
            <a:r>
              <a:rPr lang="en-US" sz="3600" dirty="0">
                <a:latin typeface="+mj-lt"/>
              </a:rPr>
              <a:t>SAPFOR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885953" y="678081"/>
            <a:ext cx="380308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Если регистрация успешна, на панели отобразятся имя пользователя, адрес почты и его роль, а так же откроется таблица ошибочных ситуаций. Чтобы обновить ее, следует нажать на кнопку </a:t>
            </a:r>
            <a:r>
              <a:rPr lang="ru-RU" sz="1600" b="1" dirty="0"/>
              <a:t>«Синхронизация журнала ошибок».</a:t>
            </a:r>
          </a:p>
          <a:p>
            <a:r>
              <a:rPr lang="ru-RU" sz="1600" dirty="0"/>
              <a:t> Роли</a:t>
            </a:r>
            <a:r>
              <a:rPr lang="en-US" sz="1600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/>
              <a:t>«Пользователь»</a:t>
            </a:r>
            <a:r>
              <a:rPr lang="en-US" sz="1600" b="1" dirty="0"/>
              <a:t>:</a:t>
            </a:r>
            <a:r>
              <a:rPr lang="en-US" sz="1600" dirty="0"/>
              <a:t> </a:t>
            </a:r>
            <a:r>
              <a:rPr lang="ru-RU" sz="1600" dirty="0"/>
              <a:t>доступны лишь созданные им самим отчеты об ошибках.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/>
              <a:t>«Разработчик»</a:t>
            </a:r>
            <a:r>
              <a:rPr lang="en-US" sz="1600" b="1" dirty="0"/>
              <a:t>: </a:t>
            </a:r>
            <a:r>
              <a:rPr lang="en-US" sz="1600" dirty="0"/>
              <a:t> </a:t>
            </a:r>
            <a:r>
              <a:rPr lang="ru-RU" sz="1600" dirty="0"/>
              <a:t>доступны все отчеты об ошибках, однако способен редактировать только собственные.</a:t>
            </a:r>
            <a:endParaRPr lang="ru-RU" sz="1600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153" y="1294722"/>
            <a:ext cx="1181393" cy="15235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139820" y="1809615"/>
            <a:ext cx="199053" cy="22989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889" y="2416386"/>
            <a:ext cx="1428063" cy="16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449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8</a:t>
            </a:r>
            <a:r>
              <a:rPr lang="ru-RU" sz="1467" dirty="0">
                <a:solidFill>
                  <a:schemeClr val="tx1"/>
                </a:solidFill>
              </a:rPr>
              <a:t>2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Создание отчёта об ошибочной ситуации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80" y="837223"/>
            <a:ext cx="7608467" cy="48772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8162680" y="767455"/>
            <a:ext cx="375161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Для создания отчёта нажмите кнопку </a:t>
            </a:r>
            <a:r>
              <a:rPr lang="ru-RU" sz="1400" b="1" dirty="0"/>
              <a:t>«Создать черновик отчёта об ошибке», </a:t>
            </a:r>
            <a:r>
              <a:rPr lang="ru-RU" sz="1400" dirty="0"/>
              <a:t>и заполните её описание. </a:t>
            </a:r>
          </a:p>
          <a:p>
            <a:endParaRPr lang="ru-RU" sz="1400" dirty="0"/>
          </a:p>
          <a:p>
            <a:r>
              <a:rPr lang="ru-RU" sz="1400" dirty="0"/>
              <a:t>В описании требуется указать последовательность шагов, приводящих к ней. При этом, текущая версия, текущие настройки системы, и текст журнала будут включены в отчёт автоматически — их указывать </a:t>
            </a:r>
            <a:r>
              <a:rPr lang="ru-RU" sz="1400" b="1" dirty="0"/>
              <a:t>не нужно. </a:t>
            </a:r>
          </a:p>
          <a:p>
            <a:endParaRPr lang="ru-RU" sz="1400" b="1" dirty="0"/>
          </a:p>
          <a:p>
            <a:r>
              <a:rPr lang="ru-RU" sz="1400" dirty="0"/>
              <a:t>До отправки, возможно сохранение описания «</a:t>
            </a:r>
            <a:r>
              <a:rPr lang="ru-RU" sz="1400" b="1" dirty="0"/>
              <a:t>черновика отчёта»</a:t>
            </a:r>
            <a:r>
              <a:rPr lang="ru-RU" sz="1400" dirty="0"/>
              <a:t>, в рамках текущего сеанса работы с системой. </a:t>
            </a:r>
          </a:p>
          <a:p>
            <a:endParaRPr lang="ru-RU" sz="1400" dirty="0"/>
          </a:p>
          <a:p>
            <a:r>
              <a:rPr lang="ru-RU" sz="1400" dirty="0"/>
              <a:t>Обычно, создание отчета об ошибке подразумевает наличие текущего проекта, на котором и произошла ошибочная ситуация, но предусмотрена возможность отправки сообщения и в его отсутствие, например, в случае если ошибка произошла в работе самого визуализатора, или нужно задать вопрос разработчикам. </a:t>
            </a:r>
            <a:endParaRPr lang="ru-RU" sz="16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201" y="2014050"/>
            <a:ext cx="897711" cy="12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0578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8</a:t>
            </a:r>
            <a:r>
              <a:rPr lang="ru-RU" sz="1467" dirty="0">
                <a:solidFill>
                  <a:schemeClr val="tx1"/>
                </a:solidFill>
              </a:rPr>
              <a:t>3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Прикрепление скриншотов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84" y="919884"/>
            <a:ext cx="7671765" cy="4070857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6600463" y="2346567"/>
            <a:ext cx="205923" cy="227364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6600464" y="2573931"/>
            <a:ext cx="1467886" cy="332517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8184827" y="828213"/>
            <a:ext cx="35000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К текущему проекту можно прикрепить скриншоты экрана из визуализатора.</a:t>
            </a:r>
          </a:p>
          <a:p>
            <a:endParaRPr lang="ru-RU" sz="1600" dirty="0"/>
          </a:p>
          <a:p>
            <a:r>
              <a:rPr lang="ru-RU" sz="1600" dirty="0"/>
              <a:t>Они будут сохранены в служебной папке проекта </a:t>
            </a:r>
            <a:r>
              <a:rPr lang="ru-RU" sz="1600" b="1" dirty="0"/>
              <a:t>«</a:t>
            </a:r>
            <a:r>
              <a:rPr lang="en-US" sz="1600" b="1" dirty="0" err="1"/>
              <a:t>visualiser_data</a:t>
            </a:r>
            <a:r>
              <a:rPr lang="en-US" sz="1600" b="1" dirty="0"/>
              <a:t>\</a:t>
            </a:r>
            <a:r>
              <a:rPr lang="en-US" sz="1600" b="1" dirty="0" err="1"/>
              <a:t>attachements</a:t>
            </a:r>
            <a:r>
              <a:rPr lang="ru-RU" sz="1600" b="1" dirty="0"/>
              <a:t>»</a:t>
            </a:r>
            <a:r>
              <a:rPr lang="en-US" sz="1600" b="1" dirty="0"/>
              <a:t> </a:t>
            </a:r>
          </a:p>
          <a:p>
            <a:r>
              <a:rPr lang="ru-RU" sz="1600" dirty="0"/>
              <a:t>под именами </a:t>
            </a:r>
            <a:r>
              <a:rPr lang="ru-RU" sz="1600" b="1" dirty="0"/>
              <a:t>«</a:t>
            </a:r>
            <a:r>
              <a:rPr lang="en-US" sz="1600" b="1" dirty="0" err="1"/>
              <a:t>screenshot_xxx</a:t>
            </a:r>
            <a:r>
              <a:rPr lang="ru-RU" sz="1600" b="1" dirty="0"/>
              <a:t>» </a:t>
            </a:r>
            <a:r>
              <a:rPr lang="ru-RU" sz="1600" dirty="0"/>
              <a:t>, и будут прикреплены к сообщению по электронной почте. </a:t>
            </a:r>
          </a:p>
          <a:p>
            <a:r>
              <a:rPr lang="ru-RU" sz="1600" dirty="0"/>
              <a:t>Во вложения по умолчанию попадают служебные журналы компонент визуализатора. Так же можно через проводник положить в эту папку произвольные файлы.</a:t>
            </a:r>
            <a:br>
              <a:rPr lang="ru-RU" sz="1600" dirty="0"/>
            </a:br>
            <a:r>
              <a:rPr lang="ru-RU" sz="1600" dirty="0"/>
              <a:t>Еще возможно вставлять в описание и комментарий гиперссылки, они будут подсвечиваться </a:t>
            </a:r>
            <a:r>
              <a:rPr lang="ru-RU" sz="1600" dirty="0">
                <a:solidFill>
                  <a:srgbClr val="0070C0"/>
                </a:solidFill>
              </a:rPr>
              <a:t>синим</a:t>
            </a:r>
            <a:r>
              <a:rPr lang="ru-RU" sz="1600" dirty="0"/>
              <a:t> при зажатом «</a:t>
            </a:r>
            <a:r>
              <a:rPr lang="en-US" sz="1600" b="1" dirty="0"/>
              <a:t>CTRL</a:t>
            </a:r>
            <a:r>
              <a:rPr lang="ru-RU" sz="1600" b="1" dirty="0"/>
              <a:t>»</a:t>
            </a:r>
            <a:r>
              <a:rPr lang="ru-RU" sz="1600" dirty="0"/>
              <a:t>, и станут нажимаемыми.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746" y="1849459"/>
            <a:ext cx="755414" cy="10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452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8</a:t>
            </a:r>
            <a:r>
              <a:rPr lang="ru-RU" sz="1467" dirty="0">
                <a:solidFill>
                  <a:schemeClr val="tx1"/>
                </a:solidFill>
              </a:rPr>
              <a:t>4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Публикация отчёта об ошибочной ситуации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6303399" y="634589"/>
            <a:ext cx="395953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После заполнения описания, и его сохранения, нажмите кнопку </a:t>
            </a:r>
            <a:r>
              <a:rPr lang="ru-RU" sz="2000" b="1" dirty="0"/>
              <a:t>«Публикация отчёта об ошибке». </a:t>
            </a:r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r>
              <a:rPr lang="ru-RU" sz="2000" dirty="0"/>
              <a:t>Если публикация успешна, отчет изменит свой статус с </a:t>
            </a:r>
            <a:r>
              <a:rPr lang="ru-RU" sz="2000" b="1" dirty="0"/>
              <a:t>«черновик»</a:t>
            </a:r>
            <a:r>
              <a:rPr lang="en-US" sz="2000" b="1" dirty="0"/>
              <a:t> </a:t>
            </a:r>
            <a:r>
              <a:rPr lang="ru-RU" sz="2000" dirty="0"/>
              <a:t>на </a:t>
            </a:r>
            <a:r>
              <a:rPr lang="ru-RU" sz="2000" b="1" dirty="0"/>
              <a:t>«открыт» </a:t>
            </a:r>
            <a:r>
              <a:rPr lang="ru-RU" sz="2000" dirty="0"/>
              <a:t>– это означает что он отправлен на сервер.</a:t>
            </a:r>
            <a:r>
              <a:rPr lang="en-US" sz="2000" dirty="0"/>
              <a:t> </a:t>
            </a:r>
            <a:endParaRPr lang="ru-RU" sz="2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23" y="3317970"/>
            <a:ext cx="5015557" cy="25000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23" y="723987"/>
            <a:ext cx="4945801" cy="248532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404" y="783822"/>
            <a:ext cx="846627" cy="12032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6010" y="3371950"/>
            <a:ext cx="798920" cy="127582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4985024" y="4426801"/>
            <a:ext cx="277856" cy="151296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83271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85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Адресаты отчёта об ошибочной ситуации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92" y="919884"/>
            <a:ext cx="7748688" cy="48040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8225548" y="828484"/>
            <a:ext cx="372209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Уже отправленному отчёту об ошибке можно добавить адреса электронной почты, на которые будут приходить оповещения об изменениях в работе над  данной ошибочной ситуацией. Для этого следует </a:t>
            </a:r>
            <a:r>
              <a:rPr lang="en-US" dirty="0"/>
              <a:t> </a:t>
            </a:r>
            <a:r>
              <a:rPr lang="ru-RU" dirty="0"/>
              <a:t>отметить выбранные записи в адресной книге галками, и нажать на кнопку </a:t>
            </a:r>
            <a:r>
              <a:rPr lang="ru-RU" b="1" dirty="0"/>
              <a:t>«Обновление адресатов отчёт об ошибке»</a:t>
            </a:r>
            <a:r>
              <a:rPr lang="ru-RU" dirty="0"/>
              <a:t>. </a:t>
            </a:r>
            <a:r>
              <a:rPr lang="en-US" dirty="0"/>
              <a:t>  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  <a:p>
            <a:r>
              <a:rPr lang="ru-RU" b="1" dirty="0"/>
              <a:t>Автор отчёта, и администраторы в любом случае получают оповещения</a:t>
            </a:r>
            <a:r>
              <a:rPr lang="ru-RU" dirty="0"/>
              <a:t>, даже если они не назначены как  адресаты, так что их добавлять в адресную книгу не обязательно.</a:t>
            </a:r>
            <a:endParaRPr lang="ru-RU" sz="2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154" y="2012542"/>
            <a:ext cx="943622" cy="1275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346" y="3384461"/>
            <a:ext cx="870470" cy="57793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24" y="4688686"/>
            <a:ext cx="997687" cy="2551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850" y="4688686"/>
            <a:ext cx="797318" cy="25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4787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86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Отслеживание состояния отчёта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64" y="778506"/>
            <a:ext cx="8086149" cy="54732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8602153" y="778506"/>
            <a:ext cx="358984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Помимо оповещений по почте, во время сеанса работы с системой </a:t>
            </a:r>
            <a:r>
              <a:rPr lang="en-US" dirty="0"/>
              <a:t>SAPFOR </a:t>
            </a:r>
            <a:r>
              <a:rPr lang="ru-RU" dirty="0"/>
              <a:t>можно отслеживать состояние отчётов об ошибке, выполнив обновление журнала отчётов, и используя фильтрацию их отображения по разным критериям.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Автор способен сам «</a:t>
            </a:r>
            <a:r>
              <a:rPr lang="ru-RU" b="1" dirty="0"/>
              <a:t>указать процент завершенности»</a:t>
            </a:r>
            <a:r>
              <a:rPr lang="ru-RU" dirty="0"/>
              <a:t> отчёта, «</a:t>
            </a:r>
            <a:r>
              <a:rPr lang="ru-RU" b="1" dirty="0"/>
              <a:t>открыть»</a:t>
            </a:r>
            <a:r>
              <a:rPr lang="ru-RU" dirty="0"/>
              <a:t> или </a:t>
            </a:r>
            <a:r>
              <a:rPr lang="ru-RU" b="1" dirty="0"/>
              <a:t>«закрыть» </a:t>
            </a:r>
            <a:r>
              <a:rPr lang="ru-RU" dirty="0"/>
              <a:t>его, а так же «</a:t>
            </a:r>
            <a:r>
              <a:rPr lang="ru-RU" b="1" dirty="0"/>
              <a:t>просмотреть настройки системы»</a:t>
            </a:r>
            <a:r>
              <a:rPr lang="ru-RU" dirty="0"/>
              <a:t>, которые сопутствовали ошибочной ситуации.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258" y="3079342"/>
            <a:ext cx="791222" cy="6575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850" y="1820751"/>
            <a:ext cx="943622" cy="12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901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415635" y="4676850"/>
            <a:ext cx="114094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Очень часто, распараллеливаемые проекты, и их промежуточные версии нуждаются в отладке. </a:t>
            </a:r>
          </a:p>
          <a:p>
            <a:pPr algn="just"/>
            <a:r>
              <a:rPr lang="ru-RU" sz="1400" dirty="0"/>
              <a:t>Визуализатор позволяет компилировать и запускать текущий проект на удалённых </a:t>
            </a:r>
            <a:r>
              <a:rPr lang="en-US" sz="1400" dirty="0"/>
              <a:t>Linux </a:t>
            </a:r>
            <a:r>
              <a:rPr lang="ru-RU" sz="1400" dirty="0"/>
              <a:t>машинах, а так же на локальной. </a:t>
            </a:r>
          </a:p>
          <a:p>
            <a:pPr algn="just"/>
            <a:r>
              <a:rPr lang="ru-RU" sz="1400" dirty="0"/>
              <a:t>Прежде чем приступить к компиляции и запуску, следует перейти на глобальную вкладку «</a:t>
            </a:r>
            <a:r>
              <a:rPr lang="ru-RU" sz="1400" b="1" dirty="0"/>
              <a:t>Тестирование», </a:t>
            </a:r>
            <a:r>
              <a:rPr lang="ru-RU" sz="1400" dirty="0"/>
              <a:t>а в ней </a:t>
            </a:r>
            <a:r>
              <a:rPr lang="en-US" sz="1400" dirty="0"/>
              <a:t>—</a:t>
            </a:r>
            <a:r>
              <a:rPr lang="ru-RU" sz="1400" dirty="0"/>
              <a:t> на </a:t>
            </a:r>
            <a:r>
              <a:rPr lang="ru-RU" sz="1400" dirty="0" err="1"/>
              <a:t>подвкладки</a:t>
            </a:r>
            <a:r>
              <a:rPr lang="ru-RU" sz="1400" dirty="0"/>
              <a:t> «</a:t>
            </a:r>
            <a:r>
              <a:rPr lang="ru-RU" sz="1400" b="1" dirty="0"/>
              <a:t>Настройки подключения» </a:t>
            </a:r>
            <a:r>
              <a:rPr lang="ru-RU" sz="1400" dirty="0"/>
              <a:t>и </a:t>
            </a:r>
            <a:r>
              <a:rPr lang="ru-RU" sz="1400" b="1" dirty="0"/>
              <a:t>«Текущий проект</a:t>
            </a:r>
            <a:r>
              <a:rPr lang="ru-RU" sz="1400" dirty="0"/>
              <a:t>», чтобы задать все необходимые параметры.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8</a:t>
            </a:r>
            <a:r>
              <a:rPr lang="ru-RU" sz="1467" dirty="0">
                <a:solidFill>
                  <a:schemeClr val="tx1"/>
                </a:solidFill>
              </a:rPr>
              <a:t>7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Подготовка к компиляции и запуску 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15" y="817325"/>
            <a:ext cx="5604269" cy="368457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721" y="817324"/>
            <a:ext cx="5633028" cy="3684575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27785223-380A-46CA-8EE1-A072CBEB22B3}"/>
              </a:ext>
            </a:extLst>
          </p:cNvPr>
          <p:cNvSpPr/>
          <p:nvPr/>
        </p:nvSpPr>
        <p:spPr>
          <a:xfrm>
            <a:off x="3239323" y="1068033"/>
            <a:ext cx="814517" cy="18164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27785223-380A-46CA-8EE1-A072CBEB22B3}"/>
              </a:ext>
            </a:extLst>
          </p:cNvPr>
          <p:cNvSpPr/>
          <p:nvPr/>
        </p:nvSpPr>
        <p:spPr>
          <a:xfrm>
            <a:off x="611311" y="1265877"/>
            <a:ext cx="455490" cy="19777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27785223-380A-46CA-8EE1-A072CBEB22B3}"/>
              </a:ext>
            </a:extLst>
          </p:cNvPr>
          <p:cNvSpPr/>
          <p:nvPr/>
        </p:nvSpPr>
        <p:spPr>
          <a:xfrm>
            <a:off x="6786192" y="1265877"/>
            <a:ext cx="864288" cy="19777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27785223-380A-46CA-8EE1-A072CBEB22B3}"/>
              </a:ext>
            </a:extLst>
          </p:cNvPr>
          <p:cNvSpPr/>
          <p:nvPr/>
        </p:nvSpPr>
        <p:spPr>
          <a:xfrm>
            <a:off x="6301139" y="1477761"/>
            <a:ext cx="977485" cy="139735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62594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88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Добавление машины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6801589" y="769795"/>
            <a:ext cx="496035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Объект «</a:t>
            </a:r>
            <a:r>
              <a:rPr lang="ru-RU" sz="1400" b="1" dirty="0"/>
              <a:t>машины»</a:t>
            </a:r>
            <a:r>
              <a:rPr lang="ru-RU" sz="1400" dirty="0"/>
              <a:t> хранит данные об удаленной машине, на которой будут производиться компиляция и запуск.</a:t>
            </a:r>
          </a:p>
          <a:p>
            <a:pPr algn="just"/>
            <a:endParaRPr lang="en-US" sz="1400" dirty="0"/>
          </a:p>
          <a:p>
            <a:pPr algn="just">
              <a:buFont typeface="Wingdings" pitchFamily="2" charset="2"/>
              <a:buChar char="Ø"/>
            </a:pPr>
            <a:r>
              <a:rPr lang="ru-RU" sz="1400" b="1" dirty="0"/>
              <a:t>Имя </a:t>
            </a:r>
            <a:r>
              <a:rPr lang="ru-RU" sz="1400" dirty="0"/>
              <a:t>машины.</a:t>
            </a:r>
            <a:r>
              <a:rPr lang="en-US" sz="1400" dirty="0"/>
              <a:t> </a:t>
            </a:r>
            <a:r>
              <a:rPr lang="ru-RU" sz="1400" dirty="0"/>
              <a:t>Необязательное поле, предназначено   исключительно для удобства</a:t>
            </a:r>
            <a:r>
              <a:rPr lang="en-US" sz="1400" dirty="0"/>
              <a:t>;</a:t>
            </a:r>
            <a:r>
              <a:rPr lang="ru-RU" sz="1400" dirty="0"/>
              <a:t>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dirty="0"/>
              <a:t>Адрес </a:t>
            </a:r>
            <a:r>
              <a:rPr lang="ru-RU" sz="1400" dirty="0"/>
              <a:t>по которому будет производиться подключение</a:t>
            </a:r>
            <a:r>
              <a:rPr lang="en-US" sz="1400" dirty="0"/>
              <a:t>;</a:t>
            </a:r>
            <a:endParaRPr lang="ru-RU" sz="1400" dirty="0"/>
          </a:p>
          <a:p>
            <a:pPr algn="just">
              <a:buFont typeface="Wingdings" pitchFamily="2" charset="2"/>
              <a:buChar char="Ø"/>
            </a:pPr>
            <a:r>
              <a:rPr lang="ru-RU" sz="1400" b="1" dirty="0"/>
              <a:t>Порт</a:t>
            </a:r>
            <a:r>
              <a:rPr lang="en-US" sz="1400" b="1" dirty="0"/>
              <a:t>;</a:t>
            </a:r>
            <a:endParaRPr lang="ru-RU" sz="1400" b="1" dirty="0"/>
          </a:p>
          <a:p>
            <a:pPr algn="just">
              <a:buFont typeface="Wingdings" pitchFamily="2" charset="2"/>
              <a:buChar char="Ø"/>
            </a:pPr>
            <a:r>
              <a:rPr lang="ru-RU" sz="1400" b="1" dirty="0"/>
              <a:t>Тип </a:t>
            </a:r>
            <a:r>
              <a:rPr lang="ru-RU" sz="1400" dirty="0"/>
              <a:t>машины, в зависимости от него, </a:t>
            </a:r>
            <a:r>
              <a:rPr lang="en-US" sz="1400" dirty="0"/>
              <a:t>SAPFOR </a:t>
            </a:r>
            <a:r>
              <a:rPr lang="ru-RU" sz="1400" dirty="0"/>
              <a:t>использует разную логику взаимодействия с машиной. </a:t>
            </a:r>
          </a:p>
          <a:p>
            <a:pPr algn="just"/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Поддерживаются три типа машин</a:t>
            </a:r>
            <a:r>
              <a:rPr lang="en-US" sz="1600" dirty="0"/>
              <a:t>:</a:t>
            </a:r>
          </a:p>
          <a:p>
            <a:pPr algn="just">
              <a:buFont typeface="Wingdings" pitchFamily="2" charset="2"/>
              <a:buChar char="Ø"/>
            </a:pPr>
            <a:r>
              <a:rPr lang="en-US" sz="1400" b="1" dirty="0"/>
              <a:t>Server</a:t>
            </a:r>
            <a:r>
              <a:rPr lang="ru-RU" sz="1400" dirty="0"/>
              <a:t> — </a:t>
            </a:r>
            <a:r>
              <a:rPr lang="en-US" sz="1400" dirty="0"/>
              <a:t> </a:t>
            </a:r>
            <a:r>
              <a:rPr lang="ru-RU" sz="1400" dirty="0"/>
              <a:t>одиночный удаленный </a:t>
            </a:r>
            <a:r>
              <a:rPr lang="en-US" sz="1400" dirty="0"/>
              <a:t>Linux </a:t>
            </a:r>
            <a:r>
              <a:rPr lang="ru-RU" sz="1400" dirty="0"/>
              <a:t>сервер</a:t>
            </a:r>
            <a:r>
              <a:rPr lang="en-US" sz="1400" dirty="0"/>
              <a:t>;</a:t>
            </a:r>
            <a:endParaRPr lang="ru-RU" sz="1400" dirty="0"/>
          </a:p>
          <a:p>
            <a:pPr lvl="0" algn="just">
              <a:buFont typeface="Wingdings" pitchFamily="2" charset="2"/>
              <a:buChar char="Ø"/>
            </a:pPr>
            <a:r>
              <a:rPr lang="en-US" sz="1400" b="1" dirty="0"/>
              <a:t>MVS</a:t>
            </a:r>
            <a:r>
              <a:rPr lang="ru-RU" sz="1400" b="1" dirty="0"/>
              <a:t>_</a:t>
            </a:r>
            <a:r>
              <a:rPr lang="en-US" sz="1400" b="1" dirty="0"/>
              <a:t>cluster</a:t>
            </a:r>
            <a:r>
              <a:rPr lang="ru-RU" sz="1400" b="1" dirty="0"/>
              <a:t> </a:t>
            </a:r>
            <a:r>
              <a:rPr lang="ru-RU" sz="1400" dirty="0"/>
              <a:t> —кластер с СУПЗ аналогичной </a:t>
            </a:r>
            <a:r>
              <a:rPr lang="en-US" sz="1400" dirty="0"/>
              <a:t>k</a:t>
            </a:r>
            <a:r>
              <a:rPr lang="ru-RU" sz="1400" dirty="0"/>
              <a:t>100 (ведётся соединение с управляющим узлом)</a:t>
            </a:r>
            <a:r>
              <a:rPr lang="en-US" sz="1400" dirty="0"/>
              <a:t>;</a:t>
            </a:r>
            <a:endParaRPr lang="ru-RU" sz="1400" dirty="0"/>
          </a:p>
          <a:p>
            <a:pPr lvl="0" algn="just">
              <a:buFont typeface="Wingdings" pitchFamily="2" charset="2"/>
              <a:buChar char="Ø"/>
            </a:pPr>
            <a:r>
              <a:rPr lang="en-US" sz="1400" b="1" dirty="0"/>
              <a:t>Local</a:t>
            </a:r>
            <a:r>
              <a:rPr lang="ru-RU" sz="1400" b="1" dirty="0"/>
              <a:t> —</a:t>
            </a:r>
            <a:r>
              <a:rPr lang="en-US" sz="1400" b="1" dirty="0"/>
              <a:t> </a:t>
            </a:r>
            <a:r>
              <a:rPr lang="ru-RU" sz="1400" dirty="0"/>
              <a:t>текущий компьютер. Может быть добавлена только одна машина такого типа.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05" y="817325"/>
            <a:ext cx="6320591" cy="412787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7785223-380A-46CA-8EE1-A072CBEB22B3}"/>
              </a:ext>
            </a:extLst>
          </p:cNvPr>
          <p:cNvSpPr/>
          <p:nvPr/>
        </p:nvSpPr>
        <p:spPr>
          <a:xfrm>
            <a:off x="903603" y="1610576"/>
            <a:ext cx="218062" cy="22431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015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B4A6C93-7010-4827-BF7D-5E3029534A4A}"/>
              </a:ext>
            </a:extLst>
          </p:cNvPr>
          <p:cNvSpPr txBox="1"/>
          <p:nvPr/>
        </p:nvSpPr>
        <p:spPr>
          <a:xfrm>
            <a:off x="406530" y="747027"/>
            <a:ext cx="11954435" cy="923330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r>
              <a:rPr lang="ru-RU" dirty="0"/>
              <a:t>После установки следует проверить, что в переменной среды </a:t>
            </a:r>
            <a:r>
              <a:rPr lang="en-US" dirty="0"/>
              <a:t>PATH </a:t>
            </a:r>
            <a:r>
              <a:rPr lang="ru-RU" dirty="0"/>
              <a:t>добавлены пути к</a:t>
            </a:r>
          </a:p>
          <a:p>
            <a:r>
              <a:rPr lang="ru-RU" b="1" dirty="0"/>
              <a:t>«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C:\MinGW</a:t>
            </a:r>
            <a:r>
              <a:rPr lang="en-US" b="1" dirty="0"/>
              <a:t>\bin</a:t>
            </a:r>
            <a:r>
              <a:rPr lang="ru-RU" b="1" dirty="0"/>
              <a:t>» </a:t>
            </a:r>
            <a:r>
              <a:rPr lang="ru-RU" dirty="0"/>
              <a:t>и</a:t>
            </a:r>
            <a:r>
              <a:rPr lang="en-US" dirty="0"/>
              <a:t> </a:t>
            </a:r>
            <a:r>
              <a:rPr lang="ru-RU" b="1" dirty="0"/>
              <a:t>«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C:\MinGW</a:t>
            </a:r>
            <a:r>
              <a:rPr lang="en-US" b="1" dirty="0"/>
              <a:t>\msys\1.0\bin</a:t>
            </a:r>
            <a:r>
              <a:rPr lang="ru-RU" b="1" dirty="0"/>
              <a:t>»</a:t>
            </a:r>
            <a:r>
              <a:rPr lang="ru-RU" dirty="0"/>
              <a:t>,</a:t>
            </a:r>
            <a:r>
              <a:rPr lang="ru-RU" b="1" dirty="0"/>
              <a:t> </a:t>
            </a:r>
            <a:r>
              <a:rPr lang="ru-RU" dirty="0"/>
              <a:t>и в случае отсутствия, </a:t>
            </a:r>
            <a:r>
              <a:rPr lang="ru-RU" b="1" dirty="0"/>
              <a:t>дописать их в конец, отделив «</a:t>
            </a:r>
            <a:r>
              <a:rPr lang="en-US" b="1" dirty="0"/>
              <a:t>;</a:t>
            </a:r>
            <a:r>
              <a:rPr lang="ru-RU" b="1" dirty="0"/>
              <a:t>».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По завершении установки и выставления окружения следует </a:t>
            </a:r>
            <a:r>
              <a:rPr lang="ru-RU" b="1" dirty="0"/>
              <a:t>перезагрузить</a:t>
            </a:r>
            <a:r>
              <a:rPr lang="en-US" b="1" dirty="0"/>
              <a:t> </a:t>
            </a:r>
            <a:r>
              <a:rPr lang="ru-RU" b="1" dirty="0"/>
              <a:t>компьютер</a:t>
            </a:r>
            <a:r>
              <a:rPr lang="ru-RU" dirty="0"/>
              <a:t>.</a:t>
            </a:r>
            <a:endParaRPr lang="ru-RU" sz="2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59" y="1667284"/>
            <a:ext cx="5123114" cy="4621366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4006149" y="5655937"/>
            <a:ext cx="877424" cy="155584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859" y="1679698"/>
            <a:ext cx="3866661" cy="4563794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8931608" y="3091918"/>
            <a:ext cx="1341565" cy="19707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8606020" y="5720182"/>
            <a:ext cx="714087" cy="220031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8|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Установка </a:t>
            </a:r>
            <a:r>
              <a:rPr lang="en-US" sz="3600" dirty="0" err="1">
                <a:latin typeface="+mj-lt"/>
              </a:rPr>
              <a:t>MinGW</a:t>
            </a:r>
            <a:r>
              <a:rPr lang="en-US" sz="3600" dirty="0">
                <a:latin typeface="+mj-lt"/>
              </a:rPr>
              <a:t> (</a:t>
            </a:r>
            <a:r>
              <a:rPr lang="ru-RU" sz="3600" dirty="0">
                <a:latin typeface="+mj-lt"/>
              </a:rPr>
              <a:t>ОС </a:t>
            </a:r>
            <a:r>
              <a:rPr lang="en-US" sz="3600" dirty="0">
                <a:latin typeface="+mj-lt"/>
              </a:rPr>
              <a:t>Windows)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8978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89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Добавление машины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109722" y="828731"/>
            <a:ext cx="49603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После успешного добавления машины, ее </a:t>
            </a:r>
            <a:r>
              <a:rPr lang="en-US" sz="1600" dirty="0"/>
              <a:t>URL </a:t>
            </a:r>
            <a:r>
              <a:rPr lang="ru-RU" sz="1600" dirty="0"/>
              <a:t>появляется в таблице,</a:t>
            </a:r>
          </a:p>
          <a:p>
            <a:pPr algn="just"/>
            <a:r>
              <a:rPr lang="ru-RU" sz="1600" dirty="0"/>
              <a:t>Так же, по умолчанию автоматически добавляются три стандартных компилятора, для ОС </a:t>
            </a:r>
            <a:r>
              <a:rPr lang="en-US" sz="1600" dirty="0"/>
              <a:t>Linux </a:t>
            </a:r>
            <a:r>
              <a:rPr lang="ru-RU" sz="1600" dirty="0"/>
              <a:t>и </a:t>
            </a:r>
            <a:r>
              <a:rPr lang="en-US" sz="1600" dirty="0" err="1"/>
              <a:t>MinGW</a:t>
            </a:r>
            <a:r>
              <a:rPr lang="ru-RU" sz="1600" dirty="0"/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857677"/>
            <a:ext cx="6695114" cy="433256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7785223-380A-46CA-8EE1-A072CBEB22B3}"/>
              </a:ext>
            </a:extLst>
          </p:cNvPr>
          <p:cNvSpPr/>
          <p:nvPr/>
        </p:nvSpPr>
        <p:spPr>
          <a:xfrm>
            <a:off x="447355" y="2160087"/>
            <a:ext cx="948629" cy="16248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27785223-380A-46CA-8EE1-A072CBEB22B3}"/>
              </a:ext>
            </a:extLst>
          </p:cNvPr>
          <p:cNvSpPr/>
          <p:nvPr/>
        </p:nvSpPr>
        <p:spPr>
          <a:xfrm>
            <a:off x="4086667" y="1978438"/>
            <a:ext cx="2228789" cy="624553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74383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90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Добавление пользователя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8229600" y="919884"/>
            <a:ext cx="376758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Объект «</a:t>
            </a:r>
            <a:r>
              <a:rPr lang="ru-RU" sz="1400" b="1" dirty="0"/>
              <a:t>пользователь»</a:t>
            </a:r>
            <a:r>
              <a:rPr lang="ru-RU" sz="1400" dirty="0"/>
              <a:t> хранит данные об учётной записи, через которую будет осуществляться подключение к выбранной машине. 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/>
              <a:t>Логин</a:t>
            </a:r>
            <a:r>
              <a:rPr lang="en-US" sz="1400" b="1" dirty="0"/>
              <a:t>;</a:t>
            </a:r>
            <a:endParaRPr lang="ru-RU" sz="1400" dirty="0"/>
          </a:p>
          <a:p>
            <a:pPr>
              <a:buFont typeface="Wingdings" pitchFamily="2" charset="2"/>
              <a:buChar char="Ø"/>
            </a:pPr>
            <a:r>
              <a:rPr lang="ru-RU" sz="1400" b="1" dirty="0"/>
              <a:t>Вход — </a:t>
            </a:r>
            <a:r>
              <a:rPr lang="ru-RU" sz="1400" dirty="0"/>
              <a:t>тип аутентификации. На данный момент поддерживается только аутентификация по паролю. Для пользователя локальной машины пароль не требуется</a:t>
            </a:r>
            <a:r>
              <a:rPr lang="en-US" sz="1400" dirty="0"/>
              <a:t>;</a:t>
            </a:r>
            <a:endParaRPr lang="ru-RU" sz="1400" dirty="0"/>
          </a:p>
          <a:p>
            <a:pPr>
              <a:buFont typeface="Wingdings" pitchFamily="2" charset="2"/>
              <a:buChar char="Ø"/>
            </a:pPr>
            <a:r>
              <a:rPr lang="ru-RU" sz="1400" b="1" dirty="0"/>
              <a:t>Папка — </a:t>
            </a:r>
            <a:r>
              <a:rPr lang="ru-RU" sz="1400" dirty="0"/>
              <a:t>рабочая директория системы </a:t>
            </a:r>
            <a:r>
              <a:rPr lang="en-US" sz="1400" dirty="0"/>
              <a:t>SAPFOR </a:t>
            </a:r>
            <a:r>
              <a:rPr lang="ru-RU" sz="1400" dirty="0"/>
              <a:t>на машине, соответствующая </a:t>
            </a:r>
            <a:r>
              <a:rPr lang="ru-RU" sz="1400" dirty="0">
                <a:hlinkClick r:id="rId3" action="ppaction://hlinksldjump"/>
              </a:rPr>
              <a:t>зарегистрированной</a:t>
            </a:r>
            <a:r>
              <a:rPr lang="ru-RU" sz="1400" dirty="0"/>
              <a:t> и учётной записи. Генерируется визуализатором в домашней папке указанной учетной записи.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79" y="817325"/>
            <a:ext cx="7406018" cy="480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231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9</a:t>
            </a:r>
            <a:r>
              <a:rPr lang="en-US" sz="1467" dirty="0">
                <a:solidFill>
                  <a:schemeClr val="tx1"/>
                </a:solidFill>
              </a:rPr>
              <a:t>1|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Инициализация пользователя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6270289" y="746366"/>
            <a:ext cx="56291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После добавления, «</a:t>
            </a:r>
            <a:r>
              <a:rPr lang="ru-RU" sz="1200" b="1" dirty="0"/>
              <a:t>пользователь»</a:t>
            </a:r>
            <a:r>
              <a:rPr lang="ru-RU" sz="1200" dirty="0"/>
              <a:t> обладает статусом </a:t>
            </a:r>
            <a:r>
              <a:rPr lang="ru-RU" sz="1200" b="1" dirty="0"/>
              <a:t>«не проинициализирован» </a:t>
            </a:r>
            <a:r>
              <a:rPr lang="ru-RU" sz="1200" dirty="0"/>
              <a:t>и не готов к работе. Требуется выполнить его </a:t>
            </a:r>
            <a:r>
              <a:rPr lang="ru-RU" sz="1200" b="1" dirty="0"/>
              <a:t>инициализацию</a:t>
            </a:r>
            <a:r>
              <a:rPr lang="ru-RU" sz="1200" dirty="0"/>
              <a:t>. Во время этого прохода визуализатор</a:t>
            </a:r>
            <a:r>
              <a:rPr lang="en-US" sz="1200" dirty="0"/>
              <a:t> </a:t>
            </a:r>
            <a:r>
              <a:rPr lang="ru-RU" sz="1200" dirty="0"/>
              <a:t>устанавливает первичный вход на машину и подготавливает рабочую папку для пользователя. </a:t>
            </a:r>
          </a:p>
          <a:p>
            <a:endParaRPr lang="ru-RU" sz="1200" dirty="0"/>
          </a:p>
          <a:p>
            <a:r>
              <a:rPr lang="ru-RU" sz="1200" dirty="0"/>
              <a:t>Она обладает уникальным именем, и создается в домашней папке учётной записи. Там располагаются задачи, а так же, служебные исполняемые файлы для их администрирования — модули, их сборка происходит в процессе инициализации.</a:t>
            </a:r>
          </a:p>
          <a:p>
            <a:r>
              <a:rPr lang="ru-RU" sz="1200" dirty="0"/>
              <a:t>В случае успешной инициализации пользователь получает статус </a:t>
            </a:r>
            <a:r>
              <a:rPr lang="ru-RU" sz="1200" b="1" dirty="0"/>
              <a:t>«готов к работе»</a:t>
            </a:r>
            <a:r>
              <a:rPr lang="ru-RU" sz="1200" dirty="0"/>
              <a:t>,</a:t>
            </a:r>
            <a:r>
              <a:rPr lang="ru-RU" sz="1200" b="1" dirty="0"/>
              <a:t> </a:t>
            </a:r>
            <a:r>
              <a:rPr lang="ru-RU" sz="1200" dirty="0"/>
              <a:t>и его настройка завершена. </a:t>
            </a:r>
          </a:p>
          <a:p>
            <a:endParaRPr lang="ru-RU" sz="1200" dirty="0"/>
          </a:p>
          <a:p>
            <a:r>
              <a:rPr lang="ru-RU" sz="1200" dirty="0"/>
              <a:t>Рабочая папка системы доступна к просмотру через редактирование пользователя. В случае локальной машины пользователь может быть только один, его рабочая папка находится в корневой папке визуализатора, под именем </a:t>
            </a:r>
            <a:r>
              <a:rPr lang="en-US" sz="1200" dirty="0"/>
              <a:t>User</a:t>
            </a:r>
            <a:r>
              <a:rPr lang="ru-RU" sz="1200" dirty="0"/>
              <a:t>.</a:t>
            </a:r>
          </a:p>
          <a:p>
            <a:endParaRPr lang="ru-RU" sz="1200" dirty="0"/>
          </a:p>
          <a:p>
            <a:r>
              <a:rPr lang="ru-RU" sz="1200" dirty="0"/>
              <a:t>В дальнейшем, в случае захода с разных экземпляров визуализатора одним и тем же зарегистрированным пользователем, папка пересоздаваться не будет.</a:t>
            </a:r>
          </a:p>
          <a:p>
            <a:endParaRPr lang="ru-RU" sz="1200" dirty="0"/>
          </a:p>
          <a:p>
            <a:r>
              <a:rPr lang="ru-RU" sz="1200" dirty="0"/>
              <a:t>Ручная модификация рабочего пространства, запрещена, так как приведет к </a:t>
            </a:r>
            <a:r>
              <a:rPr lang="ru-RU" sz="1200" dirty="0" err="1"/>
              <a:t>рассинхронизации</a:t>
            </a:r>
            <a:r>
              <a:rPr lang="ru-RU" sz="1200" dirty="0"/>
              <a:t>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99" y="3238464"/>
            <a:ext cx="5749535" cy="253750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98" y="857677"/>
            <a:ext cx="5749535" cy="2176884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27785223-380A-46CA-8EE1-A072CBEB22B3}"/>
              </a:ext>
            </a:extLst>
          </p:cNvPr>
          <p:cNvSpPr/>
          <p:nvPr/>
        </p:nvSpPr>
        <p:spPr>
          <a:xfrm>
            <a:off x="2111563" y="3929595"/>
            <a:ext cx="1070549" cy="105957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27785223-380A-46CA-8EE1-A072CBEB22B3}"/>
              </a:ext>
            </a:extLst>
          </p:cNvPr>
          <p:cNvSpPr/>
          <p:nvPr/>
        </p:nvSpPr>
        <p:spPr>
          <a:xfrm>
            <a:off x="2885755" y="3502785"/>
            <a:ext cx="235397" cy="222907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27785223-380A-46CA-8EE1-A072CBEB22B3}"/>
              </a:ext>
            </a:extLst>
          </p:cNvPr>
          <p:cNvSpPr/>
          <p:nvPr/>
        </p:nvSpPr>
        <p:spPr>
          <a:xfrm>
            <a:off x="1162934" y="5193793"/>
            <a:ext cx="4579498" cy="164592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12693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9</a:t>
            </a:r>
            <a:r>
              <a:rPr lang="en-US" sz="1467" dirty="0">
                <a:solidFill>
                  <a:schemeClr val="tx1"/>
                </a:solidFill>
              </a:rPr>
              <a:t>2|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Добавление компилятора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299723" y="605131"/>
            <a:ext cx="425779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Объект «</a:t>
            </a:r>
            <a:r>
              <a:rPr lang="ru-RU" sz="1400" b="1" dirty="0"/>
              <a:t>компилятора»</a:t>
            </a:r>
            <a:r>
              <a:rPr lang="ru-RU" sz="1400" dirty="0"/>
              <a:t> содержит данные о компиляторе, с помощью которого будет осуществляться сборка, а в случае </a:t>
            </a:r>
            <a:r>
              <a:rPr lang="en-US" sz="1400" dirty="0"/>
              <a:t>DVM</a:t>
            </a:r>
            <a:r>
              <a:rPr lang="ru-RU" sz="1400" dirty="0"/>
              <a:t>-системы, и запуск на машине. </a:t>
            </a:r>
          </a:p>
          <a:p>
            <a:endParaRPr lang="ru-RU" sz="1400" dirty="0"/>
          </a:p>
          <a:p>
            <a:pPr>
              <a:buFont typeface="Wingdings" pitchFamily="2" charset="2"/>
              <a:buChar char="Ø"/>
            </a:pPr>
            <a:r>
              <a:rPr lang="ru-RU" sz="1400" b="1" dirty="0"/>
              <a:t>Описание</a:t>
            </a:r>
            <a:r>
              <a:rPr lang="ru-RU" sz="1400" dirty="0"/>
              <a:t> должно быть информативным, так как активно используется при ссылках на компилятор</a:t>
            </a:r>
            <a:r>
              <a:rPr lang="en-US" sz="1400" dirty="0"/>
              <a:t>;</a:t>
            </a:r>
            <a:endParaRPr lang="ru-RU" sz="1400" dirty="0"/>
          </a:p>
          <a:p>
            <a:pPr lvl="0">
              <a:buFont typeface="Wingdings" pitchFamily="2" charset="2"/>
              <a:buChar char="Ø"/>
            </a:pPr>
            <a:r>
              <a:rPr lang="ru-RU" sz="1400" b="1" dirty="0"/>
              <a:t>Расположение </a:t>
            </a:r>
            <a:r>
              <a:rPr lang="ru-RU" sz="1400" dirty="0"/>
              <a:t>— домашняя папка компилятора. Может быть указана при добавлении </a:t>
            </a:r>
            <a:r>
              <a:rPr lang="en-US" sz="1400" dirty="0"/>
              <a:t>DVM-</a:t>
            </a:r>
            <a:r>
              <a:rPr lang="ru-RU" sz="1400" dirty="0"/>
              <a:t>системы, в случае компиляторов остальных типов не обязательна к указанию</a:t>
            </a:r>
            <a:r>
              <a:rPr lang="en-US" sz="1400" dirty="0"/>
              <a:t>;</a:t>
            </a:r>
            <a:endParaRPr lang="ru-RU" sz="1400" dirty="0"/>
          </a:p>
          <a:p>
            <a:pPr>
              <a:buFont typeface="Wingdings" pitchFamily="2" charset="2"/>
              <a:buChar char="Ø"/>
            </a:pPr>
            <a:r>
              <a:rPr lang="ru-RU" sz="1400" b="1" dirty="0"/>
              <a:t>Команда вызова — </a:t>
            </a:r>
            <a:r>
              <a:rPr lang="ru-RU" sz="1400" dirty="0"/>
              <a:t>команда непосредственного обращения к компилятору, как если бы оно велось из </a:t>
            </a:r>
            <a:r>
              <a:rPr lang="en-US" sz="1400" dirty="0"/>
              <a:t>shell</a:t>
            </a:r>
            <a:r>
              <a:rPr lang="ru-RU" sz="1400" dirty="0"/>
              <a:t>.</a:t>
            </a:r>
            <a:endParaRPr lang="en-US" sz="1400" dirty="0"/>
          </a:p>
          <a:p>
            <a:pPr>
              <a:buFont typeface="Wingdings" pitchFamily="2" charset="2"/>
              <a:buChar char="Ø"/>
            </a:pPr>
            <a:r>
              <a:rPr lang="ru-RU" sz="1400" b="1" dirty="0"/>
              <a:t>Запрос версии</a:t>
            </a:r>
            <a:r>
              <a:rPr lang="en-US" sz="1400" b="1" dirty="0"/>
              <a:t>;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b="1" dirty="0"/>
              <a:t>Запрос </a:t>
            </a:r>
            <a:r>
              <a:rPr lang="en-US" sz="1400" b="1" dirty="0"/>
              <a:t>help;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b="1" dirty="0"/>
              <a:t>Тип</a:t>
            </a:r>
            <a:r>
              <a:rPr lang="ru-RU" sz="1400" dirty="0"/>
              <a:t> компилятора в зависимости от него при генерации </a:t>
            </a:r>
            <a:r>
              <a:rPr lang="ru-RU" sz="1400" dirty="0" err="1"/>
              <a:t>мейкфайлов</a:t>
            </a:r>
            <a:r>
              <a:rPr lang="ru-RU" sz="1400" dirty="0"/>
              <a:t> и запуске выставляются некоторые служебные флаги. При указании типа компилятора команды запроса версии и справки выставляются автоматически.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35359" y="5442384"/>
            <a:ext cx="11439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При этом, для всех языков, задействованных в проекте, следует добавить компиляторы на соответствующих языках.</a:t>
            </a:r>
          </a:p>
          <a:p>
            <a:pPr lvl="0"/>
            <a:r>
              <a:rPr lang="ru-RU" sz="1200" dirty="0"/>
              <a:t>Для компиляции на </a:t>
            </a:r>
            <a:r>
              <a:rPr lang="en-US" sz="1200" dirty="0"/>
              <a:t>Fortran </a:t>
            </a:r>
            <a:r>
              <a:rPr lang="ru-RU" sz="1200" dirty="0"/>
              <a:t>и </a:t>
            </a:r>
            <a:r>
              <a:rPr lang="en-US" sz="1200" dirty="0"/>
              <a:t>C</a:t>
            </a:r>
            <a:r>
              <a:rPr lang="ru-RU" sz="1200" dirty="0"/>
              <a:t> при помощи</a:t>
            </a:r>
            <a:r>
              <a:rPr lang="en-US" sz="1200" dirty="0"/>
              <a:t> DVM</a:t>
            </a:r>
            <a:r>
              <a:rPr lang="ru-RU" sz="1200" dirty="0"/>
              <a:t>-системы</a:t>
            </a:r>
            <a:r>
              <a:rPr lang="en-US" sz="1200" dirty="0"/>
              <a:t> </a:t>
            </a:r>
            <a:r>
              <a:rPr lang="ru-RU" sz="1200" dirty="0"/>
              <a:t>достаточно добавить  данные об ее экземпляре один раз, так как она поддерживает оба языка.</a:t>
            </a:r>
          </a:p>
          <a:p>
            <a:pPr lvl="0"/>
            <a:r>
              <a:rPr lang="ru-RU" sz="1200" dirty="0"/>
              <a:t> Поддерживаются 3 типа компиляторов: «</a:t>
            </a:r>
            <a:r>
              <a:rPr lang="en-US" sz="1200" b="1" dirty="0"/>
              <a:t>DVM-</a:t>
            </a:r>
            <a:r>
              <a:rPr lang="ru-RU" sz="1200" b="1" dirty="0"/>
              <a:t>система»</a:t>
            </a:r>
            <a:r>
              <a:rPr lang="en-US" sz="1200" b="1" dirty="0"/>
              <a:t>;</a:t>
            </a:r>
            <a:r>
              <a:rPr lang="ru-RU" sz="1200" b="1" dirty="0"/>
              <a:t> «</a:t>
            </a:r>
            <a:r>
              <a:rPr lang="en-US" sz="1200" b="1" dirty="0"/>
              <a:t>Intel</a:t>
            </a:r>
            <a:r>
              <a:rPr lang="ru-RU" sz="1200" b="1" dirty="0"/>
              <a:t>»</a:t>
            </a:r>
            <a:r>
              <a:rPr lang="en-US" sz="1200" b="1" dirty="0"/>
              <a:t>;</a:t>
            </a:r>
            <a:r>
              <a:rPr lang="ru-RU" sz="1200" b="1" dirty="0"/>
              <a:t> «</a:t>
            </a:r>
            <a:r>
              <a:rPr lang="en-US" sz="1200" b="1" dirty="0"/>
              <a:t>Gnu</a:t>
            </a:r>
            <a:r>
              <a:rPr lang="ru-RU" sz="1200" b="1" dirty="0"/>
              <a:t>»</a:t>
            </a:r>
            <a:r>
              <a:rPr lang="en-US" sz="1200" b="1" dirty="0"/>
              <a:t>.</a:t>
            </a:r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776973"/>
            <a:ext cx="6796412" cy="441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7421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9</a:t>
            </a:r>
            <a:r>
              <a:rPr lang="en-US" sz="1467" dirty="0">
                <a:solidFill>
                  <a:schemeClr val="tx1"/>
                </a:solidFill>
              </a:rPr>
              <a:t>3|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Добавление компиляторов типа </a:t>
            </a:r>
            <a:r>
              <a:rPr lang="en-US" sz="3600" dirty="0">
                <a:latin typeface="+mj-lt"/>
              </a:rPr>
              <a:t>intel</a:t>
            </a:r>
            <a:r>
              <a:rPr lang="ru-RU" sz="3600" dirty="0">
                <a:latin typeface="+mj-lt"/>
              </a:rPr>
              <a:t> и </a:t>
            </a:r>
            <a:r>
              <a:rPr lang="en-US" sz="3600" dirty="0">
                <a:latin typeface="+mj-lt"/>
              </a:rPr>
              <a:t>gnu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427362" y="817325"/>
            <a:ext cx="116765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Необходимо указать описание и команду вызова. При добавлении</a:t>
            </a:r>
            <a:r>
              <a:rPr lang="en-US" sz="1400" dirty="0"/>
              <a:t> </a:t>
            </a:r>
            <a:r>
              <a:rPr lang="ru-RU" sz="1400" dirty="0"/>
              <a:t>новой «</a:t>
            </a:r>
            <a:r>
              <a:rPr lang="ru-RU" sz="1400" b="1" dirty="0"/>
              <a:t>машины»</a:t>
            </a:r>
            <a:r>
              <a:rPr lang="ru-RU" sz="1400" dirty="0"/>
              <a:t>, следующие «</a:t>
            </a:r>
            <a:r>
              <a:rPr lang="ru-RU" sz="1400" b="1" dirty="0"/>
              <a:t>компиляторы»</a:t>
            </a:r>
            <a:r>
              <a:rPr lang="ru-RU" sz="1400" dirty="0"/>
              <a:t> типа </a:t>
            </a:r>
            <a:r>
              <a:rPr lang="en-US" sz="1400" dirty="0"/>
              <a:t>GNU</a:t>
            </a:r>
            <a:r>
              <a:rPr lang="ru-RU" sz="1400" dirty="0"/>
              <a:t> добавляются автоматически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dirty="0"/>
              <a:t>«</a:t>
            </a:r>
            <a:r>
              <a:rPr lang="en-US" sz="1400" b="1" dirty="0" err="1"/>
              <a:t>gcc</a:t>
            </a:r>
            <a:r>
              <a:rPr lang="ru-RU" sz="1400" b="1" dirty="0"/>
              <a:t>»</a:t>
            </a:r>
            <a:r>
              <a:rPr lang="en-US" sz="1400" b="1" dirty="0"/>
              <a:t>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dirty="0"/>
              <a:t>«</a:t>
            </a:r>
            <a:r>
              <a:rPr lang="en-US" sz="1400" b="1" dirty="0"/>
              <a:t>g++</a:t>
            </a:r>
            <a:r>
              <a:rPr lang="ru-RU" sz="1400" b="1" dirty="0"/>
              <a:t>»</a:t>
            </a:r>
            <a:r>
              <a:rPr lang="en-US" sz="1400" b="1" dirty="0"/>
              <a:t>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dirty="0"/>
              <a:t>«</a:t>
            </a:r>
            <a:r>
              <a:rPr lang="en-US" sz="1400" b="1" dirty="0" err="1"/>
              <a:t>gfortran</a:t>
            </a:r>
            <a:r>
              <a:rPr lang="ru-RU" sz="1400" b="1" dirty="0"/>
              <a:t>»</a:t>
            </a:r>
            <a:r>
              <a:rPr lang="en-US" sz="1400" b="1" dirty="0"/>
              <a:t>.</a:t>
            </a:r>
            <a:endParaRPr lang="ru-RU" sz="1400" dirty="0"/>
          </a:p>
        </p:txBody>
      </p:sp>
      <p:pic>
        <p:nvPicPr>
          <p:cNvPr id="11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8792" y="2042367"/>
            <a:ext cx="76485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7212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94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Добавление </a:t>
            </a:r>
            <a:r>
              <a:rPr lang="en-US" sz="3600" dirty="0">
                <a:latin typeface="+mj-lt"/>
              </a:rPr>
              <a:t>DVM</a:t>
            </a:r>
            <a:r>
              <a:rPr lang="ru-RU" sz="3600" dirty="0">
                <a:latin typeface="+mj-lt"/>
              </a:rPr>
              <a:t>-компилятора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32" y="817325"/>
            <a:ext cx="5710654" cy="21626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32" y="3818237"/>
            <a:ext cx="5700839" cy="22008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6479358" y="800853"/>
            <a:ext cx="500817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При добавлении </a:t>
            </a:r>
            <a:r>
              <a:rPr lang="en-US" sz="1600" dirty="0"/>
              <a:t>DVM</a:t>
            </a:r>
            <a:r>
              <a:rPr lang="ru-RU" sz="1600" dirty="0"/>
              <a:t>-системы в качестве </a:t>
            </a:r>
            <a:r>
              <a:rPr lang="ru-RU" sz="1600" b="1" dirty="0"/>
              <a:t>«компилятора» </a:t>
            </a:r>
            <a:r>
              <a:rPr lang="ru-RU" sz="1600" dirty="0"/>
              <a:t>, следует учесть, что система </a:t>
            </a:r>
            <a:r>
              <a:rPr lang="en-US" sz="1600" dirty="0"/>
              <a:t>SAPFOR </a:t>
            </a:r>
            <a:r>
              <a:rPr lang="ru-RU" sz="1600" dirty="0"/>
              <a:t>обращается к ней напрямую, а не через скрипты. Поэтому, в качестве команды вызова следует указывать полный путь к ее драйверу.</a:t>
            </a:r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r>
              <a:rPr lang="ru-RU" sz="1600" dirty="0"/>
              <a:t> Для облегчения этой задачи, можно указать расположение  </a:t>
            </a:r>
            <a:r>
              <a:rPr lang="en-US" sz="1600" dirty="0"/>
              <a:t>DVM</a:t>
            </a:r>
            <a:r>
              <a:rPr lang="ru-RU" sz="1600" dirty="0"/>
              <a:t>-системы, то есть домашнюю папку, содержащую </a:t>
            </a:r>
            <a:r>
              <a:rPr lang="en-US" sz="1600" dirty="0"/>
              <a:t>bin</a:t>
            </a:r>
            <a:r>
              <a:rPr lang="ru-RU" sz="1600" dirty="0"/>
              <a:t> (без слеша на конце). В этом случае команда вызова будет автоматически сформирована дополнением пути «</a:t>
            </a:r>
            <a:r>
              <a:rPr lang="ru-RU" sz="1600" b="1" dirty="0"/>
              <a:t>/</a:t>
            </a:r>
            <a:r>
              <a:rPr lang="en-US" sz="1600" b="1" dirty="0"/>
              <a:t>bin</a:t>
            </a:r>
            <a:r>
              <a:rPr lang="ru-RU" sz="1600" b="1" dirty="0"/>
              <a:t>/</a:t>
            </a:r>
            <a:r>
              <a:rPr lang="en-US" sz="1600" b="1" dirty="0" err="1"/>
              <a:t>dvm</a:t>
            </a:r>
            <a:r>
              <a:rPr lang="ru-RU" sz="1600" b="1" dirty="0"/>
              <a:t>_</a:t>
            </a:r>
            <a:r>
              <a:rPr lang="en-US" sz="1600" b="1" dirty="0" err="1"/>
              <a:t>drv</a:t>
            </a:r>
            <a:r>
              <a:rPr lang="ru-RU" sz="1600" b="1" dirty="0"/>
              <a:t>»</a:t>
            </a:r>
            <a:r>
              <a:rPr lang="ru-RU" sz="1600" dirty="0"/>
              <a:t> к домашней папке.</a:t>
            </a:r>
          </a:p>
        </p:txBody>
      </p:sp>
    </p:spTree>
    <p:extLst>
      <p:ext uri="{BB962C8B-B14F-4D97-AF65-F5344CB8AC3E}">
        <p14:creationId xmlns:p14="http://schemas.microsoft.com/office/powerpoint/2010/main" val="180600772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4" y="1390255"/>
            <a:ext cx="6325148" cy="41685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9</a:t>
            </a:r>
            <a:r>
              <a:rPr lang="en-US" sz="1467" dirty="0">
                <a:solidFill>
                  <a:schemeClr val="tx1"/>
                </a:solidFill>
              </a:rPr>
              <a:t>5|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Указание расположения компилятора через браузер удалённых файлов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7300560" y="1371323"/>
            <a:ext cx="47694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Возможно указать расположение </a:t>
            </a:r>
            <a:r>
              <a:rPr lang="ru-RU" sz="1600" b="1" dirty="0"/>
              <a:t>«компилятора» </a:t>
            </a:r>
            <a:r>
              <a:rPr lang="ru-RU" sz="1600" dirty="0"/>
              <a:t>и через встроенный в систему </a:t>
            </a:r>
            <a:r>
              <a:rPr lang="en-US" sz="1600" dirty="0"/>
              <a:t>SAPFOR </a:t>
            </a:r>
            <a:r>
              <a:rPr lang="ru-RU" sz="1600" dirty="0"/>
              <a:t>браузер удалённых файлов на </a:t>
            </a:r>
            <a:r>
              <a:rPr lang="ru-RU" sz="1600" b="1" dirty="0"/>
              <a:t>«машине»</a:t>
            </a:r>
            <a:r>
              <a:rPr lang="ru-RU" sz="1600" dirty="0"/>
              <a:t>. </a:t>
            </a:r>
          </a:p>
          <a:p>
            <a:r>
              <a:rPr lang="ru-RU" sz="1600" dirty="0"/>
              <a:t>Для этого перед добавлением или редактированием </a:t>
            </a:r>
            <a:r>
              <a:rPr lang="ru-RU" sz="1600" b="1" dirty="0"/>
              <a:t>«компилятора»</a:t>
            </a:r>
            <a:r>
              <a:rPr lang="ru-RU" sz="1600" dirty="0"/>
              <a:t>,  должен быть выбран текущий </a:t>
            </a:r>
            <a:r>
              <a:rPr lang="ru-RU" sz="1600" b="1" dirty="0"/>
              <a:t>«пользователь»</a:t>
            </a:r>
            <a:r>
              <a:rPr lang="ru-RU" sz="1600" dirty="0"/>
              <a:t>.</a:t>
            </a:r>
          </a:p>
          <a:p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/>
              <a:t>«</a:t>
            </a:r>
            <a:r>
              <a:rPr lang="ru-RU" sz="1600" b="1" dirty="0"/>
              <a:t>Переход в папку» </a:t>
            </a:r>
            <a:r>
              <a:rPr lang="ru-RU" sz="1600" dirty="0"/>
              <a:t>осуществляется двойным кликом узла</a:t>
            </a:r>
            <a:r>
              <a:rPr lang="en-US" sz="1600" dirty="0"/>
              <a:t>;</a:t>
            </a: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/>
              <a:t>«Выбор папки» – </a:t>
            </a:r>
            <a:r>
              <a:rPr lang="ru-RU" sz="1600" dirty="0"/>
              <a:t>одиночным выделением узла. При этом переход не является выбором, это отдельное действие.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/>
              <a:t>Возможно «</a:t>
            </a:r>
            <a:r>
              <a:rPr lang="ru-RU" sz="1600" b="1" dirty="0"/>
              <a:t>перейти на уровень выше»</a:t>
            </a:r>
            <a:r>
              <a:rPr lang="ru-RU" sz="1600" dirty="0"/>
              <a:t>, или «</a:t>
            </a:r>
            <a:r>
              <a:rPr lang="ru-RU" sz="1600" b="1" dirty="0"/>
              <a:t>вернуться в домашнюю папку»</a:t>
            </a:r>
            <a:r>
              <a:rPr lang="ru-RU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7831532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96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Выбор учетных данных для компиляции и запуска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8245992" y="831993"/>
            <a:ext cx="31820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Перед компиляцией и запуском, следует убедиться, что присутствуют текущая машина, пользователь, и компилятор. Машины и пользователь обозначены в заглавиях вкладки </a:t>
            </a:r>
            <a:r>
              <a:rPr lang="ru-RU" sz="1600" b="1" dirty="0"/>
              <a:t>«Учетные данные».</a:t>
            </a:r>
            <a:r>
              <a:rPr lang="ru-RU" sz="1600" dirty="0"/>
              <a:t> Последние выбранные объекты запоминаются визуализатором, и восстанавливаются при каждом сеансе работы.</a:t>
            </a:r>
            <a:endParaRPr lang="ru-RU" sz="1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40" y="919884"/>
            <a:ext cx="7322644" cy="475201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7785223-380A-46CA-8EE1-A072CBEB22B3}"/>
              </a:ext>
            </a:extLst>
          </p:cNvPr>
          <p:cNvSpPr/>
          <p:nvPr/>
        </p:nvSpPr>
        <p:spPr>
          <a:xfrm>
            <a:off x="733867" y="2330775"/>
            <a:ext cx="1015685" cy="174681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27785223-380A-46CA-8EE1-A072CBEB22B3}"/>
              </a:ext>
            </a:extLst>
          </p:cNvPr>
          <p:cNvSpPr/>
          <p:nvPr/>
        </p:nvSpPr>
        <p:spPr>
          <a:xfrm>
            <a:off x="2800411" y="2342967"/>
            <a:ext cx="1320485" cy="16248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27785223-380A-46CA-8EE1-A072CBEB22B3}"/>
              </a:ext>
            </a:extLst>
          </p:cNvPr>
          <p:cNvSpPr/>
          <p:nvPr/>
        </p:nvSpPr>
        <p:spPr>
          <a:xfrm>
            <a:off x="4718809" y="2842839"/>
            <a:ext cx="2663447" cy="180777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7785223-380A-46CA-8EE1-A072CBEB22B3}"/>
              </a:ext>
            </a:extLst>
          </p:cNvPr>
          <p:cNvSpPr/>
          <p:nvPr/>
        </p:nvSpPr>
        <p:spPr>
          <a:xfrm>
            <a:off x="733867" y="1454747"/>
            <a:ext cx="1869125" cy="23860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2499360" y="1705546"/>
            <a:ext cx="7101840" cy="34271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31768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847" y="919884"/>
            <a:ext cx="5665601" cy="38928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932076"/>
            <a:ext cx="5984965" cy="3892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97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Параметры компиляции и запуска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335360" y="5085538"/>
            <a:ext cx="11505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После выбора учетных данных, следует задать инструкции для компиляции и запуска. Это </a:t>
            </a:r>
            <a:r>
              <a:rPr lang="ru-RU" sz="1600" b="1" dirty="0"/>
              <a:t>«</a:t>
            </a:r>
            <a:r>
              <a:rPr lang="ru-RU" sz="1600" b="1" dirty="0" err="1"/>
              <a:t>Мейкфайл</a:t>
            </a:r>
            <a:r>
              <a:rPr lang="ru-RU" sz="1600" b="1" dirty="0"/>
              <a:t>» </a:t>
            </a:r>
            <a:r>
              <a:rPr lang="ru-RU" sz="1600" dirty="0"/>
              <a:t>, и </a:t>
            </a:r>
            <a:r>
              <a:rPr lang="ru-RU" sz="1600" b="1" dirty="0"/>
              <a:t>«Конфигурация запуска».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7785223-380A-46CA-8EE1-A072CBEB22B3}"/>
              </a:ext>
            </a:extLst>
          </p:cNvPr>
          <p:cNvSpPr/>
          <p:nvPr/>
        </p:nvSpPr>
        <p:spPr>
          <a:xfrm>
            <a:off x="335360" y="1802010"/>
            <a:ext cx="5431456" cy="1142357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27785223-380A-46CA-8EE1-A072CBEB22B3}"/>
              </a:ext>
            </a:extLst>
          </p:cNvPr>
          <p:cNvSpPr/>
          <p:nvPr/>
        </p:nvSpPr>
        <p:spPr>
          <a:xfrm>
            <a:off x="1866537" y="1392568"/>
            <a:ext cx="919336" cy="19848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27785223-380A-46CA-8EE1-A072CBEB22B3}"/>
              </a:ext>
            </a:extLst>
          </p:cNvPr>
          <p:cNvSpPr/>
          <p:nvPr/>
        </p:nvSpPr>
        <p:spPr>
          <a:xfrm>
            <a:off x="7851502" y="1392568"/>
            <a:ext cx="853586" cy="19848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27785223-380A-46CA-8EE1-A072CBEB22B3}"/>
              </a:ext>
            </a:extLst>
          </p:cNvPr>
          <p:cNvSpPr/>
          <p:nvPr/>
        </p:nvSpPr>
        <p:spPr>
          <a:xfrm>
            <a:off x="335360" y="1591056"/>
            <a:ext cx="633904" cy="18897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27785223-380A-46CA-8EE1-A072CBEB22B3}"/>
              </a:ext>
            </a:extLst>
          </p:cNvPr>
          <p:cNvSpPr/>
          <p:nvPr/>
        </p:nvSpPr>
        <p:spPr>
          <a:xfrm>
            <a:off x="7024200" y="1595468"/>
            <a:ext cx="351960" cy="184564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27785223-380A-46CA-8EE1-A072CBEB22B3}"/>
              </a:ext>
            </a:extLst>
          </p:cNvPr>
          <p:cNvSpPr/>
          <p:nvPr/>
        </p:nvSpPr>
        <p:spPr>
          <a:xfrm>
            <a:off x="6429840" y="1776552"/>
            <a:ext cx="5067216" cy="997127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76951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98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Добавление </a:t>
            </a:r>
            <a:r>
              <a:rPr lang="ru-RU" sz="3600" dirty="0" err="1">
                <a:latin typeface="+mj-lt"/>
              </a:rPr>
              <a:t>мейкфайла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0" name="Рисунок 9" descr="мейкскрин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978" y="811378"/>
            <a:ext cx="7330758" cy="481625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473669" y="1233397"/>
            <a:ext cx="4123627" cy="344936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0800000">
            <a:off x="4780176" y="1299267"/>
            <a:ext cx="762000" cy="259080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610756" y="1238307"/>
            <a:ext cx="1892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/>
              <a:t>модуль линковки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466049" y="1640305"/>
            <a:ext cx="4131247" cy="497162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10800000">
            <a:off x="4787796" y="1733607"/>
            <a:ext cx="762000" cy="25908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458429" y="2227045"/>
            <a:ext cx="4131247" cy="497162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0800000">
            <a:off x="4787796" y="2251767"/>
            <a:ext cx="762000" cy="25908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0207FA02-6BDB-4F76-98C1-CC81B06A043D}"/>
              </a:ext>
            </a:extLst>
          </p:cNvPr>
          <p:cNvSpPr/>
          <p:nvPr/>
        </p:nvSpPr>
        <p:spPr>
          <a:xfrm>
            <a:off x="450809" y="2813785"/>
            <a:ext cx="4702747" cy="1236302"/>
          </a:xfrm>
          <a:prstGeom prst="rect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10800000">
            <a:off x="5222136" y="3303327"/>
            <a:ext cx="762000" cy="259080"/>
          </a:xfrm>
          <a:prstGeom prst="rightArrow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6083196" y="2937567"/>
            <a:ext cx="1546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/>
              <a:t>Тела модулей зависят от конкретного проекта.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18376" y="1692432"/>
            <a:ext cx="2316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/>
              <a:t>языковой модуль(</a:t>
            </a:r>
            <a:r>
              <a:rPr lang="en-US" sz="1400" i="1" dirty="0"/>
              <a:t>Fortran)</a:t>
            </a:r>
            <a:endParaRPr lang="ru-RU" sz="14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5633616" y="2187732"/>
            <a:ext cx="2316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/>
              <a:t>языковой модуль(С</a:t>
            </a:r>
            <a:r>
              <a:rPr lang="en-US" sz="1400" i="1" dirty="0"/>
              <a:t>)</a:t>
            </a:r>
            <a:endParaRPr lang="ru-RU" sz="1400" i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D1F9DF7-C377-4B30-8AB8-65BA27CA55C1}"/>
              </a:ext>
            </a:extLst>
          </p:cNvPr>
          <p:cNvSpPr txBox="1"/>
          <p:nvPr/>
        </p:nvSpPr>
        <p:spPr>
          <a:xfrm>
            <a:off x="8145053" y="855916"/>
            <a:ext cx="408280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b="1" dirty="0"/>
              <a:t>«</a:t>
            </a:r>
            <a:r>
              <a:rPr lang="ru-RU" sz="1600" b="1" dirty="0" err="1"/>
              <a:t>Мейкфайл</a:t>
            </a:r>
            <a:r>
              <a:rPr lang="ru-RU" sz="1600" b="1" dirty="0"/>
              <a:t>» </a:t>
            </a:r>
            <a:r>
              <a:rPr lang="ru-RU" sz="1600" dirty="0"/>
              <a:t>в терминах системы </a:t>
            </a:r>
            <a:r>
              <a:rPr lang="en-US" sz="1600" dirty="0"/>
              <a:t>SAPFOR  —</a:t>
            </a:r>
            <a:r>
              <a:rPr lang="ru-RU" sz="1600" dirty="0"/>
              <a:t>это инструкция по компиляции и сборке произвольного проекта. Состоит из языковых модулей и модуля линковки</a:t>
            </a:r>
            <a:r>
              <a:rPr lang="en-US" sz="1600" dirty="0"/>
              <a:t>;</a:t>
            </a:r>
            <a:endParaRPr lang="ru-RU" sz="1600" dirty="0"/>
          </a:p>
          <a:p>
            <a:pPr>
              <a:buFont typeface="Wingdings" pitchFamily="2" charset="2"/>
              <a:buChar char="Ø"/>
            </a:pPr>
            <a:endParaRPr lang="ru-RU" sz="1600" dirty="0"/>
          </a:p>
          <a:p>
            <a:pPr>
              <a:buFont typeface="Wingdings" pitchFamily="2" charset="2"/>
              <a:buChar char="Ø"/>
            </a:pPr>
            <a:r>
              <a:rPr lang="ru-RU" sz="1600" b="1" dirty="0"/>
              <a:t>«Языковой модуль» </a:t>
            </a:r>
            <a:r>
              <a:rPr lang="en-US" sz="1600" b="1" dirty="0"/>
              <a:t>—</a:t>
            </a:r>
            <a:r>
              <a:rPr lang="ru-RU" sz="1600" b="1" dirty="0"/>
              <a:t> </a:t>
            </a:r>
            <a:r>
              <a:rPr lang="ru-RU" sz="1600" dirty="0"/>
              <a:t>инструкция по компиляции всех исходных кодов в проекте на конкретном языке в набор объектных файлов</a:t>
            </a:r>
            <a:r>
              <a:rPr lang="en-US" sz="1600" dirty="0"/>
              <a:t>;</a:t>
            </a:r>
            <a:endParaRPr lang="ru-RU" sz="1600" dirty="0"/>
          </a:p>
          <a:p>
            <a:pPr>
              <a:buFont typeface="Wingdings" pitchFamily="2" charset="2"/>
              <a:buChar char="Ø"/>
            </a:pPr>
            <a:endParaRPr lang="ru-RU" sz="1600" dirty="0"/>
          </a:p>
          <a:p>
            <a:pPr>
              <a:buFont typeface="Wingdings" pitchFamily="2" charset="2"/>
              <a:buChar char="Ø"/>
            </a:pPr>
            <a:r>
              <a:rPr lang="ru-RU" sz="1600" b="1" dirty="0"/>
              <a:t>«Модуль линковки» </a:t>
            </a:r>
            <a:r>
              <a:rPr lang="en-US" sz="1600" b="1" dirty="0"/>
              <a:t>—</a:t>
            </a:r>
            <a:r>
              <a:rPr lang="ru-RU" sz="1600" b="1" dirty="0"/>
              <a:t> </a:t>
            </a:r>
            <a:r>
              <a:rPr lang="ru-RU" sz="1600" dirty="0"/>
              <a:t> инструкция по финальной сборке всех объектных файлов скомпилированных языковых модулей</a:t>
            </a:r>
            <a:r>
              <a:rPr lang="en-US" sz="1600" dirty="0"/>
              <a:t> </a:t>
            </a:r>
            <a:r>
              <a:rPr lang="ru-RU" sz="1600" dirty="0"/>
              <a:t>в бинарный файл</a:t>
            </a:r>
            <a:r>
              <a:rPr lang="en-US" sz="1600" dirty="0"/>
              <a:t>;</a:t>
            </a:r>
            <a:endParaRPr lang="ru-RU" sz="1600" dirty="0"/>
          </a:p>
          <a:p>
            <a:endParaRPr lang="ru-RU" sz="1600" dirty="0"/>
          </a:p>
          <a:p>
            <a:r>
              <a:rPr lang="ru-RU" sz="1600" dirty="0"/>
              <a:t>При компиляции проекта системой </a:t>
            </a:r>
            <a:r>
              <a:rPr lang="en-US" sz="1600" dirty="0"/>
              <a:t>SAPFOR </a:t>
            </a:r>
            <a:r>
              <a:rPr lang="ru-RU" sz="1600" dirty="0"/>
              <a:t>на основании информации о текущем проекте, и выбранного объекта </a:t>
            </a:r>
            <a:r>
              <a:rPr lang="ru-RU" sz="1600" b="1" dirty="0"/>
              <a:t>«</a:t>
            </a:r>
            <a:r>
              <a:rPr lang="ru-RU" sz="1600" b="1" dirty="0" err="1"/>
              <a:t>мейкфайла</a:t>
            </a:r>
            <a:r>
              <a:rPr lang="ru-RU" sz="1600" b="1" dirty="0"/>
              <a:t>»</a:t>
            </a:r>
            <a:r>
              <a:rPr lang="ru-RU" sz="1600" dirty="0"/>
              <a:t>, генерируется инструкция для утилиты </a:t>
            </a:r>
            <a:r>
              <a:rPr lang="en-US" sz="1600" dirty="0"/>
              <a:t>Make</a:t>
            </a:r>
            <a:r>
              <a:rPr lang="ru-RU" sz="16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358705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rtlCol="0">
        <a:spAutoFit/>
      </a:bodyPr>
      <a:lstStyle>
        <a:defPPr>
          <a:defRPr sz="3600"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11862</TotalTime>
  <Words>9701</Words>
  <Application>Microsoft Office PowerPoint</Application>
  <PresentationFormat>Широкоэкранный</PresentationFormat>
  <Paragraphs>1127</Paragraphs>
  <Slides>120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120</vt:i4>
      </vt:variant>
    </vt:vector>
  </HeadingPairs>
  <TitlesOfParts>
    <vt:vector size="126" baseType="lpstr">
      <vt:lpstr>-apple-system</vt:lpstr>
      <vt:lpstr>Arial</vt:lpstr>
      <vt:lpstr>Calibri</vt:lpstr>
      <vt:lpstr>Calibri Light</vt:lpstr>
      <vt:lpstr>Wingdings</vt:lpstr>
      <vt:lpstr>Тема Office</vt:lpstr>
      <vt:lpstr>Инструкция по распараллеливанию в системе SAPFOR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Краткая инструкция по распараллеливанию в системе SAPFOR</dc:title>
  <dc:creator>Александр Колганов</dc:creator>
  <cp:lastModifiedBy>misha</cp:lastModifiedBy>
  <cp:revision>1211</cp:revision>
  <dcterms:created xsi:type="dcterms:W3CDTF">2020-09-17T07:43:06Z</dcterms:created>
  <dcterms:modified xsi:type="dcterms:W3CDTF">2025-04-12T22:35:25Z</dcterms:modified>
</cp:coreProperties>
</file>